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12"/>
  </p:notesMasterIdLst>
  <p:sldIdLst>
    <p:sldId id="256" r:id="rId4"/>
    <p:sldId id="257" r:id="rId5"/>
    <p:sldId id="259" r:id="rId6"/>
    <p:sldId id="261" r:id="rId7"/>
    <p:sldId id="262" r:id="rId8"/>
    <p:sldId id="264" r:id="rId9"/>
    <p:sldId id="266" r:id="rId10"/>
    <p:sldId id="267"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Helvetica Neue"/>
      </a:defRPr>
    </a:lvl2pPr>
    <a:lvl3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Helvetica Neue"/>
      </a:defRPr>
    </a:lvl3pPr>
    <a:lvl4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Helvetica Neue"/>
      </a:defRPr>
    </a:lvl4pPr>
    <a:lvl5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Helvetica Neue"/>
      </a:defRPr>
    </a:lvl5pPr>
    <a:lvl6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Helvetica Neue"/>
      </a:defRPr>
    </a:lvl6pPr>
    <a:lvl7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Helvetica Neue"/>
      </a:defRPr>
    </a:lvl7pPr>
    <a:lvl8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Helvetica Neue"/>
      </a:defRPr>
    </a:lvl8pPr>
    <a:lvl9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1" d="100"/>
          <a:sy n="41" d="100"/>
        </p:scale>
        <p:origin x="691"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na Toderas" userId="fb7c4885-2da8-47e8-b168-2b74a3dbb4cf" providerId="ADAL" clId="{23E38F07-77B9-4FAE-8DC1-9872D91240CC}"/>
    <pc:docChg chg="modSld sldOrd">
      <pc:chgData name="Cristina Toderas" userId="fb7c4885-2da8-47e8-b168-2b74a3dbb4cf" providerId="ADAL" clId="{23E38F07-77B9-4FAE-8DC1-9872D91240CC}" dt="2024-04-23T09:34:12.251" v="1"/>
      <pc:docMkLst>
        <pc:docMk/>
      </pc:docMkLst>
      <pc:sldChg chg="ord">
        <pc:chgData name="Cristina Toderas" userId="fb7c4885-2da8-47e8-b168-2b74a3dbb4cf" providerId="ADAL" clId="{23E38F07-77B9-4FAE-8DC1-9872D91240CC}" dt="2024-04-23T09:34:12.251" v="1"/>
        <pc:sldMkLst>
          <pc:docMk/>
          <pc:sldMk cId="0" sldId="26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Gabriel\AppData\Local\Microsoft\Windows\INetCache\Content.Outlook\J7MSA5YD\Bain%20Histogram%20-%20Roca%20Investmen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ysClr val="windowText" lastClr="000000"/>
                </a:solidFill>
                <a:latin typeface="+mn-lt"/>
                <a:ea typeface="+mn-ea"/>
                <a:cs typeface="+mn-cs"/>
              </a:defRPr>
            </a:pPr>
            <a:r>
              <a:rPr lang="en-US" sz="3200" b="1" i="0" u="none" strike="noStrike" kern="1200" spc="0" baseline="0" noProof="1">
                <a:solidFill>
                  <a:srgbClr val="0C2340"/>
                </a:solidFill>
                <a:latin typeface="Arial" panose="020B0604020202020204" pitchFamily="34" charset="0"/>
                <a:cs typeface="Arial" panose="020B0604020202020204" pitchFamily="34" charset="0"/>
              </a:rPr>
              <a:t>Valoarea de piață a capitalurilor proprii ale ROCA Investments</a:t>
            </a:r>
            <a:endParaRPr lang="en-US" sz="3200" b="1" i="0" u="none" strike="noStrike" kern="1200" spc="0" baseline="0" dirty="0">
              <a:solidFill>
                <a:sysClr val="windowText" lastClr="000000">
                  <a:lumMod val="65000"/>
                  <a:lumOff val="35000"/>
                </a:sysClr>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28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stacked"/>
        <c:varyColors val="0"/>
        <c:ser>
          <c:idx val="0"/>
          <c:order val="0"/>
          <c:tx>
            <c:strRef>
              <c:f>version1!$D$8</c:f>
              <c:strCache>
                <c:ptCount val="1"/>
                <c:pt idx="0">
                  <c:v>Valoarea de piață</c:v>
                </c:pt>
              </c:strCache>
            </c:strRef>
          </c:tx>
          <c:spPr>
            <a:solidFill>
              <a:srgbClr val="002060"/>
            </a:solidFill>
            <a:ln>
              <a:noFill/>
            </a:ln>
            <a:effectLst/>
          </c:spPr>
          <c:invertIfNegative val="0"/>
          <c:dPt>
            <c:idx val="1"/>
            <c:invertIfNegative val="0"/>
            <c:bubble3D val="0"/>
            <c:spPr>
              <a:noFill/>
              <a:ln>
                <a:noFill/>
              </a:ln>
              <a:effectLst/>
            </c:spPr>
            <c:extLst>
              <c:ext xmlns:c16="http://schemas.microsoft.com/office/drawing/2014/chart" uri="{C3380CC4-5D6E-409C-BE32-E72D297353CC}">
                <c16:uniqueId val="{00000001-1F93-4006-9802-27226C6D2A1D}"/>
              </c:ext>
            </c:extLst>
          </c:dPt>
          <c:dPt>
            <c:idx val="3"/>
            <c:invertIfNegative val="0"/>
            <c:bubble3D val="0"/>
            <c:spPr>
              <a:noFill/>
              <a:ln>
                <a:noFill/>
              </a:ln>
              <a:effectLst/>
            </c:spPr>
            <c:extLst>
              <c:ext xmlns:c16="http://schemas.microsoft.com/office/drawing/2014/chart" uri="{C3380CC4-5D6E-409C-BE32-E72D297353CC}">
                <c16:uniqueId val="{00000003-1F93-4006-9802-27226C6D2A1D}"/>
              </c:ext>
            </c:extLst>
          </c:dPt>
          <c:dPt>
            <c:idx val="5"/>
            <c:invertIfNegative val="0"/>
            <c:bubble3D val="0"/>
            <c:spPr>
              <a:noFill/>
              <a:ln>
                <a:noFill/>
              </a:ln>
              <a:effectLst/>
            </c:spPr>
            <c:extLst>
              <c:ext xmlns:c16="http://schemas.microsoft.com/office/drawing/2014/chart" uri="{C3380CC4-5D6E-409C-BE32-E72D297353CC}">
                <c16:uniqueId val="{00000005-1F93-4006-9802-27226C6D2A1D}"/>
              </c:ext>
            </c:extLst>
          </c:dPt>
          <c:dPt>
            <c:idx val="7"/>
            <c:invertIfNegative val="0"/>
            <c:bubble3D val="0"/>
            <c:spPr>
              <a:noFill/>
              <a:ln>
                <a:noFill/>
              </a:ln>
              <a:effectLst/>
            </c:spPr>
            <c:extLst>
              <c:ext xmlns:c16="http://schemas.microsoft.com/office/drawing/2014/chart" uri="{C3380CC4-5D6E-409C-BE32-E72D297353CC}">
                <c16:uniqueId val="{00000007-1F93-4006-9802-27226C6D2A1D}"/>
              </c:ext>
            </c:extLst>
          </c:dPt>
          <c:dPt>
            <c:idx val="9"/>
            <c:invertIfNegative val="0"/>
            <c:bubble3D val="0"/>
            <c:spPr>
              <a:noFill/>
              <a:ln>
                <a:noFill/>
              </a:ln>
              <a:effectLst/>
            </c:spPr>
            <c:extLst>
              <c:ext xmlns:c16="http://schemas.microsoft.com/office/drawing/2014/chart" uri="{C3380CC4-5D6E-409C-BE32-E72D297353CC}">
                <c16:uniqueId val="{00000009-1F93-4006-9802-27226C6D2A1D}"/>
              </c:ext>
            </c:extLst>
          </c:dPt>
          <c:dLbls>
            <c:dLbl>
              <c:idx val="1"/>
              <c:delete val="1"/>
              <c:extLst>
                <c:ext xmlns:c15="http://schemas.microsoft.com/office/drawing/2012/chart" uri="{CE6537A1-D6FC-4f65-9D91-7224C49458BB}"/>
                <c:ext xmlns:c16="http://schemas.microsoft.com/office/drawing/2014/chart" uri="{C3380CC4-5D6E-409C-BE32-E72D297353CC}">
                  <c16:uniqueId val="{00000001-1F93-4006-9802-27226C6D2A1D}"/>
                </c:ext>
              </c:extLst>
            </c:dLbl>
            <c:dLbl>
              <c:idx val="3"/>
              <c:delete val="1"/>
              <c:extLst>
                <c:ext xmlns:c15="http://schemas.microsoft.com/office/drawing/2012/chart" uri="{CE6537A1-D6FC-4f65-9D91-7224C49458BB}"/>
                <c:ext xmlns:c16="http://schemas.microsoft.com/office/drawing/2014/chart" uri="{C3380CC4-5D6E-409C-BE32-E72D297353CC}">
                  <c16:uniqueId val="{00000003-1F93-4006-9802-27226C6D2A1D}"/>
                </c:ext>
              </c:extLst>
            </c:dLbl>
            <c:dLbl>
              <c:idx val="5"/>
              <c:delete val="1"/>
              <c:extLst>
                <c:ext xmlns:c15="http://schemas.microsoft.com/office/drawing/2012/chart" uri="{CE6537A1-D6FC-4f65-9D91-7224C49458BB}"/>
                <c:ext xmlns:c16="http://schemas.microsoft.com/office/drawing/2014/chart" uri="{C3380CC4-5D6E-409C-BE32-E72D297353CC}">
                  <c16:uniqueId val="{00000005-1F93-4006-9802-27226C6D2A1D}"/>
                </c:ext>
              </c:extLst>
            </c:dLbl>
            <c:dLbl>
              <c:idx val="7"/>
              <c:delete val="1"/>
              <c:extLst>
                <c:ext xmlns:c15="http://schemas.microsoft.com/office/drawing/2012/chart" uri="{CE6537A1-D6FC-4f65-9D91-7224C49458BB}"/>
                <c:ext xmlns:c16="http://schemas.microsoft.com/office/drawing/2014/chart" uri="{C3380CC4-5D6E-409C-BE32-E72D297353CC}">
                  <c16:uniqueId val="{00000007-1F93-4006-9802-27226C6D2A1D}"/>
                </c:ext>
              </c:extLst>
            </c:dLbl>
            <c:dLbl>
              <c:idx val="9"/>
              <c:delete val="1"/>
              <c:extLst>
                <c:ext xmlns:c15="http://schemas.microsoft.com/office/drawing/2012/chart" uri="{CE6537A1-D6FC-4f65-9D91-7224C49458BB}"/>
                <c:ext xmlns:c16="http://schemas.microsoft.com/office/drawing/2014/chart" uri="{C3380CC4-5D6E-409C-BE32-E72D297353CC}">
                  <c16:uniqueId val="{00000009-1F93-4006-9802-27226C6D2A1D}"/>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version1!$E$7:$O$7</c:f>
              <c:numCache>
                <c:formatCode>"+"\ 0.00%</c:formatCode>
                <c:ptCount val="11"/>
                <c:pt idx="0" formatCode="General">
                  <c:v>2018</c:v>
                </c:pt>
                <c:pt idx="1">
                  <c:v>1.961678832116787E-2</c:v>
                </c:pt>
                <c:pt idx="2" formatCode="General">
                  <c:v>2019</c:v>
                </c:pt>
                <c:pt idx="3">
                  <c:v>0.65548098434004465</c:v>
                </c:pt>
                <c:pt idx="4" formatCode="General">
                  <c:v>2020</c:v>
                </c:pt>
                <c:pt idx="5">
                  <c:v>0.19047619047619047</c:v>
                </c:pt>
                <c:pt idx="6" formatCode="General">
                  <c:v>2021</c:v>
                </c:pt>
                <c:pt idx="7">
                  <c:v>6.1999999999999889E-2</c:v>
                </c:pt>
                <c:pt idx="8" formatCode="General">
                  <c:v>2022</c:v>
                </c:pt>
                <c:pt idx="9">
                  <c:v>4.5326504481434139E-2</c:v>
                </c:pt>
                <c:pt idx="10" formatCode="General">
                  <c:v>2023</c:v>
                </c:pt>
              </c:numCache>
            </c:numRef>
          </c:cat>
          <c:val>
            <c:numRef>
              <c:f>version1!$E$8:$O$8</c:f>
              <c:numCache>
                <c:formatCode>0.00</c:formatCode>
                <c:ptCount val="11"/>
                <c:pt idx="0">
                  <c:v>21.92</c:v>
                </c:pt>
                <c:pt idx="1">
                  <c:v>21.92</c:v>
                </c:pt>
                <c:pt idx="2">
                  <c:v>22.35</c:v>
                </c:pt>
                <c:pt idx="3">
                  <c:v>22.35</c:v>
                </c:pt>
                <c:pt idx="4">
                  <c:v>42</c:v>
                </c:pt>
                <c:pt idx="5">
                  <c:v>42</c:v>
                </c:pt>
                <c:pt idx="6">
                  <c:v>50</c:v>
                </c:pt>
                <c:pt idx="7">
                  <c:v>50</c:v>
                </c:pt>
                <c:pt idx="8">
                  <c:v>78.099999999999994</c:v>
                </c:pt>
                <c:pt idx="9">
                  <c:v>78.099999999999994</c:v>
                </c:pt>
                <c:pt idx="10">
                  <c:v>81.64</c:v>
                </c:pt>
              </c:numCache>
            </c:numRef>
          </c:val>
          <c:extLst>
            <c:ext xmlns:c16="http://schemas.microsoft.com/office/drawing/2014/chart" uri="{C3380CC4-5D6E-409C-BE32-E72D297353CC}">
              <c16:uniqueId val="{0000000A-1F93-4006-9802-27226C6D2A1D}"/>
            </c:ext>
          </c:extLst>
        </c:ser>
        <c:ser>
          <c:idx val="2"/>
          <c:order val="1"/>
          <c:tx>
            <c:strRef>
              <c:f>version1!$D$10</c:f>
              <c:strCache>
                <c:ptCount val="1"/>
                <c:pt idx="0">
                  <c:v>Majorare de capital</c:v>
                </c:pt>
              </c:strCache>
            </c:strRef>
          </c:tx>
          <c:spPr>
            <a:solidFill>
              <a:schemeClr val="bg1">
                <a:lumMod val="85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B-1F93-4006-9802-27226C6D2A1D}"/>
                </c:ext>
              </c:extLst>
            </c:dLbl>
            <c:dLbl>
              <c:idx val="5"/>
              <c:delete val="1"/>
              <c:extLst>
                <c:ext xmlns:c15="http://schemas.microsoft.com/office/drawing/2012/chart" uri="{CE6537A1-D6FC-4f65-9D91-7224C49458BB}"/>
                <c:ext xmlns:c16="http://schemas.microsoft.com/office/drawing/2014/chart" uri="{C3380CC4-5D6E-409C-BE32-E72D297353CC}">
                  <c16:uniqueId val="{0000000C-1F93-4006-9802-27226C6D2A1D}"/>
                </c:ext>
              </c:extLst>
            </c:dLbl>
            <c:dLbl>
              <c:idx val="9"/>
              <c:delete val="1"/>
              <c:extLst>
                <c:ext xmlns:c15="http://schemas.microsoft.com/office/drawing/2012/chart" uri="{CE6537A1-D6FC-4f65-9D91-7224C49458BB}"/>
                <c:ext xmlns:c16="http://schemas.microsoft.com/office/drawing/2014/chart" uri="{C3380CC4-5D6E-409C-BE32-E72D297353CC}">
                  <c16:uniqueId val="{0000000D-1F93-4006-9802-27226C6D2A1D}"/>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version1!$E$7:$O$7</c:f>
              <c:numCache>
                <c:formatCode>"+"\ 0.00%</c:formatCode>
                <c:ptCount val="11"/>
                <c:pt idx="0" formatCode="General">
                  <c:v>2018</c:v>
                </c:pt>
                <c:pt idx="1">
                  <c:v>1.961678832116787E-2</c:v>
                </c:pt>
                <c:pt idx="2" formatCode="General">
                  <c:v>2019</c:v>
                </c:pt>
                <c:pt idx="3">
                  <c:v>0.65548098434004465</c:v>
                </c:pt>
                <c:pt idx="4" formatCode="General">
                  <c:v>2020</c:v>
                </c:pt>
                <c:pt idx="5">
                  <c:v>0.19047619047619047</c:v>
                </c:pt>
                <c:pt idx="6" formatCode="General">
                  <c:v>2021</c:v>
                </c:pt>
                <c:pt idx="7">
                  <c:v>6.1999999999999889E-2</c:v>
                </c:pt>
                <c:pt idx="8" formatCode="General">
                  <c:v>2022</c:v>
                </c:pt>
                <c:pt idx="9">
                  <c:v>4.5326504481434139E-2</c:v>
                </c:pt>
                <c:pt idx="10" formatCode="General">
                  <c:v>2023</c:v>
                </c:pt>
              </c:numCache>
            </c:numRef>
          </c:cat>
          <c:val>
            <c:numRef>
              <c:f>version1!$E$10:$O$10</c:f>
              <c:numCache>
                <c:formatCode>0.00</c:formatCode>
                <c:ptCount val="11"/>
                <c:pt idx="1">
                  <c:v>0</c:v>
                </c:pt>
                <c:pt idx="3">
                  <c:v>5</c:v>
                </c:pt>
                <c:pt idx="5">
                  <c:v>0</c:v>
                </c:pt>
                <c:pt idx="7">
                  <c:v>25</c:v>
                </c:pt>
                <c:pt idx="9">
                  <c:v>0</c:v>
                </c:pt>
              </c:numCache>
            </c:numRef>
          </c:val>
          <c:extLst>
            <c:ext xmlns:c16="http://schemas.microsoft.com/office/drawing/2014/chart" uri="{C3380CC4-5D6E-409C-BE32-E72D297353CC}">
              <c16:uniqueId val="{0000000E-1F93-4006-9802-27226C6D2A1D}"/>
            </c:ext>
          </c:extLst>
        </c:ser>
        <c:ser>
          <c:idx val="1"/>
          <c:order val="2"/>
          <c:tx>
            <c:strRef>
              <c:f>version1!$D$9</c:f>
              <c:strCache>
                <c:ptCount val="1"/>
                <c:pt idx="0">
                  <c:v>Creștere de performanță</c:v>
                </c:pt>
              </c:strCache>
            </c:strRef>
          </c:tx>
          <c:spPr>
            <a:solidFill>
              <a:schemeClr val="accent1">
                <a:lumMod val="75000"/>
              </a:schemeClr>
            </a:solidFill>
            <a:ln>
              <a:noFill/>
            </a:ln>
            <a:effectLst/>
          </c:spPr>
          <c:invertIfNegative val="0"/>
          <c:dLbls>
            <c:dLbl>
              <c:idx val="1"/>
              <c:layout>
                <c:manualLayout>
                  <c:x val="-2.1387033287261393E-17"/>
                  <c:y val="-2.1632888313739551E-2"/>
                </c:manualLayout>
              </c:layout>
              <c:tx>
                <c:rich>
                  <a:bodyPr/>
                  <a:lstStyle/>
                  <a:p>
                    <a:fld id="{3344D731-3011-47FB-83FE-1A60B45ADF0B}"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1F93-4006-9802-27226C6D2A1D}"/>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version1!$E$7:$O$7</c:f>
              <c:numCache>
                <c:formatCode>"+"\ 0.00%</c:formatCode>
                <c:ptCount val="11"/>
                <c:pt idx="0" formatCode="General">
                  <c:v>2018</c:v>
                </c:pt>
                <c:pt idx="1">
                  <c:v>1.961678832116787E-2</c:v>
                </c:pt>
                <c:pt idx="2" formatCode="General">
                  <c:v>2019</c:v>
                </c:pt>
                <c:pt idx="3">
                  <c:v>0.65548098434004465</c:v>
                </c:pt>
                <c:pt idx="4" formatCode="General">
                  <c:v>2020</c:v>
                </c:pt>
                <c:pt idx="5">
                  <c:v>0.19047619047619047</c:v>
                </c:pt>
                <c:pt idx="6" formatCode="General">
                  <c:v>2021</c:v>
                </c:pt>
                <c:pt idx="7">
                  <c:v>6.1999999999999889E-2</c:v>
                </c:pt>
                <c:pt idx="8" formatCode="General">
                  <c:v>2022</c:v>
                </c:pt>
                <c:pt idx="9">
                  <c:v>4.5326504481434139E-2</c:v>
                </c:pt>
                <c:pt idx="10" formatCode="General">
                  <c:v>2023</c:v>
                </c:pt>
              </c:numCache>
            </c:numRef>
          </c:cat>
          <c:val>
            <c:numRef>
              <c:f>version1!$E$9:$O$9</c:f>
              <c:numCache>
                <c:formatCode>0.00</c:formatCode>
                <c:ptCount val="11"/>
                <c:pt idx="1">
                  <c:v>0.42999999999999972</c:v>
                </c:pt>
                <c:pt idx="3">
                  <c:v>14.649999999999999</c:v>
                </c:pt>
                <c:pt idx="5">
                  <c:v>8</c:v>
                </c:pt>
                <c:pt idx="7">
                  <c:v>3.0999999999999943</c:v>
                </c:pt>
                <c:pt idx="9">
                  <c:v>3.5400000000000063</c:v>
                </c:pt>
              </c:numCache>
            </c:numRef>
          </c:val>
          <c:extLst>
            <c:ext xmlns:c16="http://schemas.microsoft.com/office/drawing/2014/chart" uri="{C3380CC4-5D6E-409C-BE32-E72D297353CC}">
              <c16:uniqueId val="{00000010-1F93-4006-9802-27226C6D2A1D}"/>
            </c:ext>
          </c:extLst>
        </c:ser>
        <c:dLbls>
          <c:showLegendKey val="0"/>
          <c:showVal val="0"/>
          <c:showCatName val="0"/>
          <c:showSerName val="0"/>
          <c:showPercent val="0"/>
          <c:showBubbleSize val="0"/>
        </c:dLbls>
        <c:gapWidth val="50"/>
        <c:overlap val="100"/>
        <c:axId val="1020019391"/>
        <c:axId val="689450287"/>
      </c:barChart>
      <c:catAx>
        <c:axId val="102001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mn-lt"/>
                <a:ea typeface="+mn-ea"/>
                <a:cs typeface="+mn-cs"/>
              </a:defRPr>
            </a:pPr>
            <a:endParaRPr lang="en-US"/>
          </a:p>
        </c:txPr>
        <c:crossAx val="689450287"/>
        <c:crosses val="autoZero"/>
        <c:auto val="1"/>
        <c:lblAlgn val="ctr"/>
        <c:lblOffset val="100"/>
        <c:noMultiLvlLbl val="0"/>
      </c:catAx>
      <c:valAx>
        <c:axId val="689450287"/>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mn-lt"/>
                <a:ea typeface="+mn-ea"/>
                <a:cs typeface="+mn-cs"/>
              </a:defRPr>
            </a:pPr>
            <a:endParaRPr lang="en-US"/>
          </a:p>
        </c:txPr>
        <c:crossAx val="1020019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0" name="Shape 340"/>
          <p:cNvSpPr>
            <a:spLocks noGrp="1" noRot="1" noChangeAspect="1"/>
          </p:cNvSpPr>
          <p:nvPr>
            <p:ph type="sldImg"/>
          </p:nvPr>
        </p:nvSpPr>
        <p:spPr>
          <a:xfrm>
            <a:off x="1143000" y="685800"/>
            <a:ext cx="4572000" cy="3429000"/>
          </a:xfrm>
          <a:prstGeom prst="rect">
            <a:avLst/>
          </a:prstGeom>
        </p:spPr>
        <p:txBody>
          <a:bodyPr/>
          <a:lstStyle/>
          <a:p>
            <a:endParaRPr/>
          </a:p>
        </p:txBody>
      </p:sp>
      <p:sp>
        <p:nvSpPr>
          <p:cNvPr id="341" name="Shape 34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6315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rocainvestments.ro/"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rocainvestments.ro/"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rocainvestments.ro/"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sp>
        <p:nvSpPr>
          <p:cNvPr id="12" name="Body Level One…"/>
          <p:cNvSpPr txBox="1">
            <a:spLocks noGrp="1"/>
          </p:cNvSpPr>
          <p:nvPr>
            <p:ph type="body" sz="quarter" idx="1" hasCustomPrompt="1"/>
          </p:nvPr>
        </p:nvSpPr>
        <p:spPr>
          <a:xfrm>
            <a:off x="1201340" y="11859862"/>
            <a:ext cx="21971004" cy="636980"/>
          </a:xfrm>
          <a:prstGeom prst="rect">
            <a:avLst/>
          </a:prstGeom>
        </p:spPr>
        <p:txBody>
          <a:bodyPr lIns="45718" tIns="45718" rIns="45718" bIns="45718"/>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13" name="Presentation Title"/>
          <p:cNvSpPr txBox="1">
            <a:spLocks noGrp="1"/>
          </p:cNvSpPr>
          <p:nvPr>
            <p:ph type="title" hasCustomPrompt="1"/>
          </p:nvPr>
        </p:nvSpPr>
        <p:spPr>
          <a:xfrm>
            <a:off x="1206496" y="2574991"/>
            <a:ext cx="21971005" cy="4648202"/>
          </a:xfrm>
          <a:prstGeom prst="rect">
            <a:avLst/>
          </a:prstGeom>
        </p:spPr>
        <p:txBody>
          <a:bodyPr lIns="50800" tIns="50800" rIns="50800" bIns="50800" anchor="b"/>
          <a:lstStyle>
            <a:lvl1pPr defTabSz="2438337">
              <a:lnSpc>
                <a:spcPct val="80000"/>
              </a:lnSpc>
              <a:defRPr sz="11600" b="1" spc="-232">
                <a:solidFill>
                  <a:srgbClr val="000000"/>
                </a:solidFill>
                <a:latin typeface="+mj-lt"/>
                <a:ea typeface="+mj-ea"/>
                <a:cs typeface="+mj-cs"/>
                <a:sym typeface="Helvetica Neue"/>
              </a:defRPr>
            </a:lvl1pPr>
          </a:lstStyle>
          <a:p>
            <a:r>
              <a:t>Presentation Title</a:t>
            </a:r>
          </a:p>
        </p:txBody>
      </p:sp>
      <p:sp>
        <p:nvSpPr>
          <p:cNvPr id="14" name="Body Level One…"/>
          <p:cNvSpPr txBox="1">
            <a:spLocks noGrp="1"/>
          </p:cNvSpPr>
          <p:nvPr>
            <p:ph type="body" sz="quarter" idx="21" hasCustomPrompt="1"/>
          </p:nvPr>
        </p:nvSpPr>
        <p:spPr>
          <a:xfrm>
            <a:off x="1201342" y="7223190"/>
            <a:ext cx="21971002" cy="1905002"/>
          </a:xfrm>
          <a:prstGeom prst="rect">
            <a:avLst/>
          </a:prstGeom>
        </p:spPr>
        <p:txBody>
          <a:bodyPr/>
          <a:lstStyle>
            <a:lvl1pPr marL="0" indent="0" defTabSz="825500">
              <a:lnSpc>
                <a:spcPct val="100000"/>
              </a:lnSpc>
              <a:spcBef>
                <a:spcPts val="0"/>
              </a:spcBef>
              <a:buSzTx/>
              <a:buNone/>
              <a:defRPr sz="5500" b="1"/>
            </a:lvl1pPr>
          </a:lstStyle>
          <a:p>
            <a:r>
              <a:t>Presentation Subtitle</a:t>
            </a:r>
          </a:p>
        </p:txBody>
      </p:sp>
      <p:sp>
        <p:nvSpPr>
          <p:cNvPr id="15" name="Slide Number"/>
          <p:cNvSpPr txBox="1">
            <a:spLocks noGrp="1"/>
          </p:cNvSpPr>
          <p:nvPr>
            <p:ph type="sldNum" sz="quarter" idx="2"/>
          </p:nvPr>
        </p:nvSpPr>
        <p:spPr>
          <a:xfrm>
            <a:off x="12001500" y="13080999"/>
            <a:ext cx="368504" cy="374600"/>
          </a:xfrm>
          <a:prstGeom prst="rect">
            <a:avLst/>
          </a:prstGeom>
        </p:spPr>
        <p:txBody>
          <a:bodyPr lIns="50800" tIns="50800" rIns="50800" bIns="50800" anchor="b"/>
          <a:lstStyle>
            <a:lvl1pPr algn="ctr" defTabSz="584200">
              <a:lnSpc>
                <a:spcPct val="100000"/>
              </a:lnSpc>
              <a:spcBef>
                <a:spcPts val="0"/>
              </a:spcBef>
              <a:defRPr sz="18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Agenda">
    <p:spTree>
      <p:nvGrpSpPr>
        <p:cNvPr id="1" name=""/>
        <p:cNvGrpSpPr/>
        <p:nvPr/>
      </p:nvGrpSpPr>
      <p:grpSpPr>
        <a:xfrm>
          <a:off x="0" y="0"/>
          <a:ext cx="0" cy="0"/>
          <a:chOff x="0" y="0"/>
          <a:chExt cx="0" cy="0"/>
        </a:xfrm>
      </p:grpSpPr>
      <p:sp>
        <p:nvSpPr>
          <p:cNvPr id="109" name="Agenda Title"/>
          <p:cNvSpPr txBox="1">
            <a:spLocks noGrp="1"/>
          </p:cNvSpPr>
          <p:nvPr>
            <p:ph type="title" hasCustomPrompt="1"/>
          </p:nvPr>
        </p:nvSpPr>
        <p:spPr>
          <a:xfrm>
            <a:off x="1206500" y="1079500"/>
            <a:ext cx="21971000" cy="1435100"/>
          </a:xfrm>
          <a:prstGeom prst="rect">
            <a:avLst/>
          </a:prstGeom>
        </p:spPr>
        <p:txBody>
          <a:bodyPr lIns="50800" tIns="50800" rIns="50800" bIns="50800"/>
          <a:lstStyle>
            <a:lvl1pPr defTabSz="2438337">
              <a:lnSpc>
                <a:spcPct val="80000"/>
              </a:lnSpc>
              <a:defRPr sz="8500" b="1" spc="-170">
                <a:solidFill>
                  <a:srgbClr val="000000"/>
                </a:solidFill>
                <a:latin typeface="+mj-lt"/>
                <a:ea typeface="+mj-ea"/>
                <a:cs typeface="+mj-cs"/>
                <a:sym typeface="Helvetica Neue"/>
              </a:defRPr>
            </a:lvl1pPr>
          </a:lstStyle>
          <a:p>
            <a:r>
              <a:t>Agenda Title</a:t>
            </a:r>
          </a:p>
        </p:txBody>
      </p:sp>
      <p:sp>
        <p:nvSpPr>
          <p:cNvPr id="110"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Agenda Subtitle</a:t>
            </a:r>
          </a:p>
          <a:p>
            <a:pPr lvl="1"/>
            <a:endParaRPr/>
          </a:p>
          <a:p>
            <a:pPr lvl="2"/>
            <a:endParaRPr/>
          </a:p>
          <a:p>
            <a:pPr lvl="3"/>
            <a:endParaRPr/>
          </a:p>
          <a:p>
            <a:pPr lvl="4"/>
            <a:endParaRPr/>
          </a:p>
        </p:txBody>
      </p:sp>
      <p:sp>
        <p:nvSpPr>
          <p:cNvPr id="111" name="Body Level One…"/>
          <p:cNvSpPr txBox="1">
            <a:spLocks noGrp="1"/>
          </p:cNvSpPr>
          <p:nvPr>
            <p:ph type="body" idx="21" hasCustomPrompt="1"/>
          </p:nvPr>
        </p:nvSpPr>
        <p:spPr>
          <a:xfrm>
            <a:off x="1206500" y="4248503"/>
            <a:ext cx="21971000" cy="8256014"/>
          </a:xfrm>
          <a:prstGeom prst="rect">
            <a:avLst/>
          </a:prstGeom>
        </p:spPr>
        <p:txBody>
          <a:bodyPr/>
          <a:lstStyle>
            <a:lvl1pPr marL="0" indent="0" defTabSz="825500">
              <a:lnSpc>
                <a:spcPct val="100000"/>
              </a:lnSpc>
              <a:spcBef>
                <a:spcPts val="1800"/>
              </a:spcBef>
              <a:buSzTx/>
              <a:buNone/>
              <a:defRPr sz="5500" spc="-99"/>
            </a:lvl1pPr>
          </a:lstStyle>
          <a:p>
            <a:r>
              <a:t>Agenda Topics</a:t>
            </a:r>
          </a:p>
        </p:txBody>
      </p:sp>
      <p:sp>
        <p:nvSpPr>
          <p:cNvPr id="112" name="Slide Number"/>
          <p:cNvSpPr txBox="1">
            <a:spLocks noGrp="1"/>
          </p:cNvSpPr>
          <p:nvPr>
            <p:ph type="sldNum" sz="quarter" idx="2"/>
          </p:nvPr>
        </p:nvSpPr>
        <p:spPr>
          <a:xfrm>
            <a:off x="12001500" y="13080999"/>
            <a:ext cx="368504" cy="374600"/>
          </a:xfrm>
          <a:prstGeom prst="rect">
            <a:avLst/>
          </a:prstGeom>
        </p:spPr>
        <p:txBody>
          <a:bodyPr lIns="50800" tIns="50800" rIns="50800" bIns="50800" anchor="b"/>
          <a:lstStyle>
            <a:lvl1pPr algn="ctr" defTabSz="584200">
              <a:lnSpc>
                <a:spcPct val="100000"/>
              </a:lnSpc>
              <a:spcBef>
                <a:spcPts val="0"/>
              </a:spcBef>
              <a:defRPr sz="18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Statement">
    <p:spTree>
      <p:nvGrpSpPr>
        <p:cNvPr id="1" name=""/>
        <p:cNvGrpSpPr/>
        <p:nvPr/>
      </p:nvGrpSpPr>
      <p:grpSpPr>
        <a:xfrm>
          <a:off x="0" y="0"/>
          <a:ext cx="0" cy="0"/>
          <a:chOff x="0" y="0"/>
          <a:chExt cx="0" cy="0"/>
        </a:xfrm>
      </p:grpSpPr>
      <p:sp>
        <p:nvSpPr>
          <p:cNvPr id="119"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20" name="Slide Number"/>
          <p:cNvSpPr txBox="1">
            <a:spLocks noGrp="1"/>
          </p:cNvSpPr>
          <p:nvPr>
            <p:ph type="sldNum" sz="quarter" idx="2"/>
          </p:nvPr>
        </p:nvSpPr>
        <p:spPr>
          <a:xfrm>
            <a:off x="12001500" y="13080999"/>
            <a:ext cx="368504" cy="374600"/>
          </a:xfrm>
          <a:prstGeom prst="rect">
            <a:avLst/>
          </a:prstGeom>
        </p:spPr>
        <p:txBody>
          <a:bodyPr lIns="50800" tIns="50800" rIns="50800" bIns="50800" anchor="b"/>
          <a:lstStyle>
            <a:lvl1pPr algn="ctr" defTabSz="584200">
              <a:lnSpc>
                <a:spcPct val="100000"/>
              </a:lnSpc>
              <a:spcBef>
                <a:spcPts val="0"/>
              </a:spcBef>
              <a:defRPr sz="18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ig Fact">
    <p:spTree>
      <p:nvGrpSpPr>
        <p:cNvPr id="1" name=""/>
        <p:cNvGrpSpPr/>
        <p:nvPr/>
      </p:nvGrpSpPr>
      <p:grpSpPr>
        <a:xfrm>
          <a:off x="0" y="0"/>
          <a:ext cx="0" cy="0"/>
          <a:chOff x="0" y="0"/>
          <a:chExt cx="0" cy="0"/>
        </a:xfrm>
      </p:grpSpPr>
      <p:sp>
        <p:nvSpPr>
          <p:cNvPr id="127" name="Body Level One…"/>
          <p:cNvSpPr txBox="1">
            <a:spLocks noGrp="1"/>
          </p:cNvSpPr>
          <p:nvPr>
            <p:ph type="body" idx="1" hasCustomPrompt="1"/>
          </p:nvPr>
        </p:nvSpPr>
        <p:spPr>
          <a:xfrm>
            <a:off x="1206500" y="1075926"/>
            <a:ext cx="21971000" cy="7241586"/>
          </a:xfrm>
          <a:prstGeom prst="rect">
            <a:avLst/>
          </a:prstGeom>
        </p:spPr>
        <p:txBody>
          <a:bodyPr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8" name="Fact information"/>
          <p:cNvSpPr txBox="1">
            <a:spLocks noGrp="1"/>
          </p:cNvSpPr>
          <p:nvPr>
            <p:ph type="body" sz="quarter" idx="21" hasCustomPrompt="1"/>
          </p:nvPr>
        </p:nvSpPr>
        <p:spPr>
          <a:xfrm>
            <a:off x="1206500" y="8262180"/>
            <a:ext cx="21971000" cy="934780"/>
          </a:xfrm>
          <a:prstGeom prst="rect">
            <a:avLst/>
          </a:prstGeom>
        </p:spPr>
        <p:txBody>
          <a:bodyPr lIns="45718" tIns="45718" rIns="45718" bIns="45718"/>
          <a:lstStyle>
            <a:lvl1pPr marL="0" indent="0" algn="ctr" defTabSz="825500">
              <a:lnSpc>
                <a:spcPct val="100000"/>
              </a:lnSpc>
              <a:spcBef>
                <a:spcPts val="0"/>
              </a:spcBef>
              <a:buSzTx/>
              <a:buNone/>
              <a:defRPr sz="5500" b="1"/>
            </a:lvl1pPr>
          </a:lstStyle>
          <a:p>
            <a:r>
              <a:t>Fact information</a:t>
            </a:r>
          </a:p>
        </p:txBody>
      </p:sp>
      <p:sp>
        <p:nvSpPr>
          <p:cNvPr id="129" name="Slide Number"/>
          <p:cNvSpPr txBox="1">
            <a:spLocks noGrp="1"/>
          </p:cNvSpPr>
          <p:nvPr>
            <p:ph type="sldNum" sz="quarter" idx="2"/>
          </p:nvPr>
        </p:nvSpPr>
        <p:spPr>
          <a:xfrm>
            <a:off x="12001500" y="13080999"/>
            <a:ext cx="368504" cy="374600"/>
          </a:xfrm>
          <a:prstGeom prst="rect">
            <a:avLst/>
          </a:prstGeom>
        </p:spPr>
        <p:txBody>
          <a:bodyPr lIns="50800" tIns="50800" rIns="50800" bIns="50800" anchor="b"/>
          <a:lstStyle>
            <a:lvl1pPr algn="ctr" defTabSz="584200">
              <a:lnSpc>
                <a:spcPct val="100000"/>
              </a:lnSpc>
              <a:spcBef>
                <a:spcPts val="0"/>
              </a:spcBef>
              <a:defRPr sz="18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36" name="Body Level One…"/>
          <p:cNvSpPr txBox="1">
            <a:spLocks noGrp="1"/>
          </p:cNvSpPr>
          <p:nvPr>
            <p:ph type="body" sz="quarter" idx="1" hasCustomPrompt="1"/>
          </p:nvPr>
        </p:nvSpPr>
        <p:spPr>
          <a:xfrm>
            <a:off x="2430024" y="10675453"/>
            <a:ext cx="20200054" cy="636980"/>
          </a:xfrm>
          <a:prstGeom prst="rect">
            <a:avLst/>
          </a:prstGeom>
        </p:spPr>
        <p:txBody>
          <a:bodyPr lIns="45718" tIns="45718" rIns="45718" bIns="45718"/>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Attribution</a:t>
            </a:r>
          </a:p>
          <a:p>
            <a:pPr lvl="1"/>
            <a:endParaRPr/>
          </a:p>
          <a:p>
            <a:pPr lvl="2"/>
            <a:endParaRPr/>
          </a:p>
          <a:p>
            <a:pPr lvl="3"/>
            <a:endParaRPr/>
          </a:p>
          <a:p>
            <a:pPr lvl="4"/>
            <a:endParaRPr/>
          </a:p>
        </p:txBody>
      </p:sp>
      <p:sp>
        <p:nvSpPr>
          <p:cNvPr id="137" name="Body Level One…"/>
          <p:cNvSpPr txBox="1">
            <a:spLocks noGrp="1"/>
          </p:cNvSpPr>
          <p:nvPr>
            <p:ph type="body" sz="half" idx="21" hasCustomPrompt="1"/>
          </p:nvPr>
        </p:nvSpPr>
        <p:spPr>
          <a:xfrm>
            <a:off x="1753923" y="4939860"/>
            <a:ext cx="20876154" cy="3836281"/>
          </a:xfrm>
          <a:prstGeom prst="rect">
            <a:avLst/>
          </a:prstGeom>
        </p:spPr>
        <p:txBody>
          <a:bodyPr/>
          <a:lstStyle>
            <a:lvl1pPr marL="469900" indent="-300876">
              <a:spcBef>
                <a:spcPts val="0"/>
              </a:spcBef>
              <a:buSzTx/>
              <a:buNone/>
              <a:defRPr sz="8500" spc="-200">
                <a:latin typeface="Helvetica Neue Medium"/>
                <a:ea typeface="Helvetica Neue Medium"/>
                <a:cs typeface="Helvetica Neue Medium"/>
                <a:sym typeface="Helvetica Neue Medium"/>
              </a:defRPr>
            </a:lvl1pPr>
          </a:lstStyle>
          <a:p>
            <a:r>
              <a:t>“Notable Quote”</a:t>
            </a:r>
          </a:p>
        </p:txBody>
      </p:sp>
      <p:sp>
        <p:nvSpPr>
          <p:cNvPr id="138" name="Slide Number"/>
          <p:cNvSpPr txBox="1">
            <a:spLocks noGrp="1"/>
          </p:cNvSpPr>
          <p:nvPr>
            <p:ph type="sldNum" sz="quarter" idx="2"/>
          </p:nvPr>
        </p:nvSpPr>
        <p:spPr>
          <a:xfrm>
            <a:off x="12001500" y="13080999"/>
            <a:ext cx="368504" cy="374600"/>
          </a:xfrm>
          <a:prstGeom prst="rect">
            <a:avLst/>
          </a:prstGeom>
        </p:spPr>
        <p:txBody>
          <a:bodyPr lIns="50800" tIns="50800" rIns="50800" bIns="50800" anchor="b"/>
          <a:lstStyle>
            <a:lvl1pPr algn="ctr" defTabSz="584200">
              <a:lnSpc>
                <a:spcPct val="100000"/>
              </a:lnSpc>
              <a:spcBef>
                <a:spcPts val="0"/>
              </a:spcBef>
              <a:defRPr sz="18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45"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6" name="Bowl with salmon cakes, salad and houmo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7"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8" name="Slide Number"/>
          <p:cNvSpPr txBox="1">
            <a:spLocks noGrp="1"/>
          </p:cNvSpPr>
          <p:nvPr>
            <p:ph type="sldNum" sz="quarter" idx="2"/>
          </p:nvPr>
        </p:nvSpPr>
        <p:spPr>
          <a:xfrm>
            <a:off x="12001500" y="13080999"/>
            <a:ext cx="368504" cy="374600"/>
          </a:xfrm>
          <a:prstGeom prst="rect">
            <a:avLst/>
          </a:prstGeom>
        </p:spPr>
        <p:txBody>
          <a:bodyPr lIns="50800" tIns="50800" rIns="50800" bIns="50800" anchor="b"/>
          <a:lstStyle>
            <a:lvl1pPr algn="ctr" defTabSz="584200">
              <a:lnSpc>
                <a:spcPct val="100000"/>
              </a:lnSpc>
              <a:spcBef>
                <a:spcPts val="0"/>
              </a:spcBef>
              <a:defRPr sz="18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55"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6" name="Slide Number"/>
          <p:cNvSpPr txBox="1">
            <a:spLocks noGrp="1"/>
          </p:cNvSpPr>
          <p:nvPr>
            <p:ph type="sldNum" sz="quarter" idx="2"/>
          </p:nvPr>
        </p:nvSpPr>
        <p:spPr>
          <a:xfrm>
            <a:off x="12001500" y="13080999"/>
            <a:ext cx="368504" cy="374600"/>
          </a:xfrm>
          <a:prstGeom prst="rect">
            <a:avLst/>
          </a:prstGeom>
        </p:spPr>
        <p:txBody>
          <a:bodyPr lIns="50800" tIns="50800" rIns="50800" bIns="50800" anchor="b"/>
          <a:lstStyle>
            <a:lvl1pPr algn="ctr" defTabSz="584200">
              <a:lnSpc>
                <a:spcPct val="100000"/>
              </a:lnSpc>
              <a:spcBef>
                <a:spcPts val="0"/>
              </a:spcBef>
              <a:defRPr sz="1800">
                <a:solidFill>
                  <a:srgbClr val="FFFFFF"/>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63" name="Slide Number"/>
          <p:cNvSpPr txBox="1">
            <a:spLocks noGrp="1"/>
          </p:cNvSpPr>
          <p:nvPr>
            <p:ph type="sldNum" sz="quarter" idx="2"/>
          </p:nvPr>
        </p:nvSpPr>
        <p:spPr>
          <a:xfrm>
            <a:off x="12001500" y="13080999"/>
            <a:ext cx="368504" cy="374600"/>
          </a:xfrm>
          <a:prstGeom prst="rect">
            <a:avLst/>
          </a:prstGeom>
        </p:spPr>
        <p:txBody>
          <a:bodyPr lIns="50800" tIns="50800" rIns="50800" bIns="50800" anchor="b"/>
          <a:lstStyle>
            <a:lvl1pPr algn="ctr" defTabSz="584200">
              <a:lnSpc>
                <a:spcPct val="100000"/>
              </a:lnSpc>
              <a:spcBef>
                <a:spcPts val="0"/>
              </a:spcBef>
              <a:defRPr sz="18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ver">
    <p:spTree>
      <p:nvGrpSpPr>
        <p:cNvPr id="1" name=""/>
        <p:cNvGrpSpPr/>
        <p:nvPr/>
      </p:nvGrpSpPr>
      <p:grpSpPr>
        <a:xfrm>
          <a:off x="0" y="0"/>
          <a:ext cx="0" cy="0"/>
          <a:chOff x="0" y="0"/>
          <a:chExt cx="0" cy="0"/>
        </a:xfrm>
      </p:grpSpPr>
      <p:sp>
        <p:nvSpPr>
          <p:cNvPr id="170" name="Title Text"/>
          <p:cNvSpPr txBox="1">
            <a:spLocks noGrp="1"/>
          </p:cNvSpPr>
          <p:nvPr>
            <p:ph type="title"/>
          </p:nvPr>
        </p:nvSpPr>
        <p:spPr>
          <a:prstGeom prst="rect">
            <a:avLst/>
          </a:prstGeom>
        </p:spPr>
        <p:txBody>
          <a:bodyPr/>
          <a:lstStyle/>
          <a:p>
            <a:r>
              <a:t>Title Text</a:t>
            </a:r>
          </a:p>
        </p:txBody>
      </p:sp>
      <p:sp>
        <p:nvSpPr>
          <p:cNvPr id="1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Presentation Title">
    <p:spTree>
      <p:nvGrpSpPr>
        <p:cNvPr id="1" name=""/>
        <p:cNvGrpSpPr/>
        <p:nvPr/>
      </p:nvGrpSpPr>
      <p:grpSpPr>
        <a:xfrm>
          <a:off x="0" y="0"/>
          <a:ext cx="0" cy="0"/>
          <a:chOff x="0" y="0"/>
          <a:chExt cx="0" cy="0"/>
        </a:xfrm>
      </p:grpSpPr>
      <p:pic>
        <p:nvPicPr>
          <p:cNvPr id="178" name="Picture 7" descr="Picture 7"/>
          <p:cNvPicPr>
            <a:picLocks noChangeAspect="1"/>
          </p:cNvPicPr>
          <p:nvPr/>
        </p:nvPicPr>
        <p:blipFill>
          <a:blip r:embed="rId2"/>
          <a:stretch>
            <a:fillRect/>
          </a:stretch>
        </p:blipFill>
        <p:spPr>
          <a:xfrm>
            <a:off x="2" y="446"/>
            <a:ext cx="24384001" cy="13715109"/>
          </a:xfrm>
          <a:prstGeom prst="rect">
            <a:avLst/>
          </a:prstGeom>
          <a:ln w="12700">
            <a:miter lim="400000"/>
          </a:ln>
        </p:spPr>
      </p:pic>
      <p:sp>
        <p:nvSpPr>
          <p:cNvPr id="179" name="Slide Number Placeholder 5"/>
          <p:cNvSpPr txBox="1"/>
          <p:nvPr/>
        </p:nvSpPr>
        <p:spPr>
          <a:xfrm>
            <a:off x="2666439" y="820516"/>
            <a:ext cx="20701346" cy="368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defTabSz="1828708">
              <a:defRPr sz="2400" u="sng">
                <a:solidFill>
                  <a:srgbClr val="0000FF"/>
                </a:solidFill>
                <a:uFill>
                  <a:solidFill>
                    <a:srgbClr val="0000FF"/>
                  </a:solidFill>
                </a:uFill>
                <a:latin typeface="Verdana"/>
                <a:ea typeface="Verdana"/>
                <a:cs typeface="Verdana"/>
                <a:sym typeface="Verdana"/>
                <a:hlinkClick r:id="rId3"/>
              </a:defRPr>
            </a:lvl1pPr>
          </a:lstStyle>
          <a:p>
            <a:pPr>
              <a:defRPr u="none">
                <a:solidFill>
                  <a:srgbClr val="9696FF"/>
                </a:solidFill>
                <a:uFillTx/>
              </a:defRPr>
            </a:pPr>
            <a:r>
              <a:rPr u="sng">
                <a:solidFill>
                  <a:srgbClr val="0000FF"/>
                </a:solidFill>
                <a:uFill>
                  <a:solidFill>
                    <a:srgbClr val="0000FF"/>
                  </a:solidFill>
                </a:uFill>
                <a:hlinkClick r:id="rId3"/>
              </a:rPr>
              <a:t>ROCAinvestments.ro/</a:t>
            </a:r>
          </a:p>
        </p:txBody>
      </p:sp>
      <p:sp>
        <p:nvSpPr>
          <p:cNvPr id="180" name="Soluția modernăde smart investmentși management"/>
          <p:cNvSpPr txBox="1">
            <a:spLocks noGrp="1"/>
          </p:cNvSpPr>
          <p:nvPr>
            <p:ph type="title" hasCustomPrompt="1"/>
          </p:nvPr>
        </p:nvSpPr>
        <p:spPr>
          <a:xfrm>
            <a:off x="1951148" y="6638767"/>
            <a:ext cx="20374731" cy="4990073"/>
          </a:xfrm>
          <a:prstGeom prst="rect">
            <a:avLst/>
          </a:prstGeom>
        </p:spPr>
        <p:txBody>
          <a:bodyPr/>
          <a:lstStyle>
            <a:lvl1pPr>
              <a:lnSpc>
                <a:spcPts val="11400"/>
              </a:lnSpc>
              <a:defRPr sz="11000">
                <a:solidFill>
                  <a:srgbClr val="FFFFFF"/>
                </a:solidFill>
                <a:latin typeface="Muli Light"/>
                <a:ea typeface="Muli Light"/>
                <a:cs typeface="Muli Light"/>
                <a:sym typeface="Muli Light"/>
              </a:defRPr>
            </a:lvl1pPr>
          </a:lstStyle>
          <a:p>
            <a:r>
              <a:t>Soluția modernăde smart investmentși management</a:t>
            </a:r>
          </a:p>
        </p:txBody>
      </p:sp>
      <p:sp>
        <p:nvSpPr>
          <p:cNvPr id="181" name="Slide Number"/>
          <p:cNvSpPr txBox="1">
            <a:spLocks noGrp="1"/>
          </p:cNvSpPr>
          <p:nvPr>
            <p:ph type="sldNum" sz="quarter" idx="2"/>
          </p:nvPr>
        </p:nvSpPr>
        <p:spPr>
          <a:xfrm>
            <a:off x="14630400" y="11976100"/>
            <a:ext cx="5689600" cy="736601"/>
          </a:xfrm>
          <a:prstGeom prst="rect">
            <a:avLst/>
          </a:prstGeom>
        </p:spPr>
        <p:txBody>
          <a:bodyPr lIns="50800" tIns="50800" rIns="50800" bIns="50800" anchor="b"/>
          <a:lstStyle>
            <a:lvl1pPr algn="ctr" defTabSz="584200">
              <a:lnSpc>
                <a:spcPct val="100000"/>
              </a:lnSpc>
              <a:spcBef>
                <a:spcPts val="0"/>
              </a:spcBef>
              <a:defRPr sz="18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hapter Title">
    <p:spTree>
      <p:nvGrpSpPr>
        <p:cNvPr id="1" name=""/>
        <p:cNvGrpSpPr/>
        <p:nvPr/>
      </p:nvGrpSpPr>
      <p:grpSpPr>
        <a:xfrm>
          <a:off x="0" y="0"/>
          <a:ext cx="0" cy="0"/>
          <a:chOff x="0" y="0"/>
          <a:chExt cx="0" cy="0"/>
        </a:xfrm>
      </p:grpSpPr>
      <p:sp>
        <p:nvSpPr>
          <p:cNvPr id="188" name="Raport privindmanagementul investitiilorROCA Investments"/>
          <p:cNvSpPr txBox="1">
            <a:spLocks noGrp="1"/>
          </p:cNvSpPr>
          <p:nvPr>
            <p:ph type="title" hasCustomPrompt="1"/>
          </p:nvPr>
        </p:nvSpPr>
        <p:spPr>
          <a:xfrm>
            <a:off x="1924162" y="5662686"/>
            <a:ext cx="20701348" cy="3714399"/>
          </a:xfrm>
          <a:prstGeom prst="rect">
            <a:avLst/>
          </a:prstGeom>
        </p:spPr>
        <p:txBody>
          <a:bodyPr/>
          <a:lstStyle>
            <a:lvl1pPr>
              <a:lnSpc>
                <a:spcPts val="9900"/>
              </a:lnSpc>
              <a:defRPr sz="7900" b="1">
                <a:solidFill>
                  <a:srgbClr val="FFFFFF"/>
                </a:solidFill>
              </a:defRPr>
            </a:lvl1pPr>
          </a:lstStyle>
          <a:p>
            <a:r>
              <a:t>Raport privindmanagementul investitiilorROCA Investments</a:t>
            </a:r>
          </a:p>
        </p:txBody>
      </p:sp>
      <p:sp>
        <p:nvSpPr>
          <p:cNvPr id="189" name="Slide Number Placeholder 5"/>
          <p:cNvSpPr txBox="1"/>
          <p:nvPr/>
        </p:nvSpPr>
        <p:spPr>
          <a:xfrm>
            <a:off x="1924163" y="12652037"/>
            <a:ext cx="5486402"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1828708">
              <a:defRPr sz="1800">
                <a:solidFill>
                  <a:srgbClr val="1032A1"/>
                </a:solidFill>
                <a:latin typeface="Verdana"/>
                <a:ea typeface="Verdana"/>
                <a:cs typeface="Verdana"/>
                <a:sym typeface="Verdana"/>
              </a:defRPr>
            </a:lvl1pPr>
          </a:lstStyle>
          <a:p>
            <a:r>
              <a:t>© ROCA Investments 2020</a:t>
            </a:r>
          </a:p>
        </p:txBody>
      </p:sp>
      <p:sp>
        <p:nvSpPr>
          <p:cNvPr id="190" name="Body Level One…"/>
          <p:cNvSpPr txBox="1">
            <a:spLocks noGrp="1"/>
          </p:cNvSpPr>
          <p:nvPr>
            <p:ph type="body" sz="quarter" idx="1" hasCustomPrompt="1"/>
          </p:nvPr>
        </p:nvSpPr>
        <p:spPr>
          <a:xfrm>
            <a:off x="1924176" y="9452177"/>
            <a:ext cx="9408140" cy="1089403"/>
          </a:xfrm>
          <a:prstGeom prst="rect">
            <a:avLst/>
          </a:prstGeom>
        </p:spPr>
        <p:txBody>
          <a:bodyPr lIns="0" tIns="0" rIns="0" bIns="0"/>
          <a:lstStyle>
            <a:lvl1pPr marL="0" indent="0" defTabSz="914218">
              <a:lnSpc>
                <a:spcPts val="9900"/>
              </a:lnSpc>
              <a:spcBef>
                <a:spcPts val="2400"/>
              </a:spcBef>
              <a:buSzTx/>
              <a:buNone/>
              <a:defRPr>
                <a:solidFill>
                  <a:srgbClr val="FFFFFF"/>
                </a:solidFill>
                <a:latin typeface="Verdana"/>
                <a:ea typeface="Verdana"/>
                <a:cs typeface="Verdana"/>
                <a:sym typeface="Verdana"/>
              </a:defRPr>
            </a:lvl1pPr>
            <a:lvl2pPr marL="0" indent="1079783" defTabSz="914218">
              <a:lnSpc>
                <a:spcPts val="9900"/>
              </a:lnSpc>
              <a:spcBef>
                <a:spcPts val="2400"/>
              </a:spcBef>
              <a:buSzTx/>
              <a:buNone/>
              <a:defRPr>
                <a:solidFill>
                  <a:srgbClr val="FFFFFF"/>
                </a:solidFill>
                <a:latin typeface="Verdana"/>
                <a:ea typeface="Verdana"/>
                <a:cs typeface="Verdana"/>
                <a:sym typeface="Verdana"/>
              </a:defRPr>
            </a:lvl2pPr>
            <a:lvl3pPr marL="1542548" indent="-822692" defTabSz="914218">
              <a:lnSpc>
                <a:spcPts val="9900"/>
              </a:lnSpc>
              <a:spcBef>
                <a:spcPts val="2400"/>
              </a:spcBef>
              <a:buSzPct val="100000"/>
              <a:buChar char="●"/>
              <a:defRPr>
                <a:solidFill>
                  <a:srgbClr val="FFFFFF"/>
                </a:solidFill>
                <a:latin typeface="Verdana"/>
                <a:ea typeface="Verdana"/>
                <a:cs typeface="Verdana"/>
                <a:sym typeface="Verdana"/>
              </a:defRPr>
            </a:lvl3pPr>
            <a:lvl4pPr marL="1542548" indent="-822692" defTabSz="914218">
              <a:lnSpc>
                <a:spcPts val="9900"/>
              </a:lnSpc>
              <a:spcBef>
                <a:spcPts val="2400"/>
              </a:spcBef>
              <a:buSzPct val="100000"/>
              <a:buAutoNum type="arabicPeriod"/>
              <a:defRPr>
                <a:solidFill>
                  <a:srgbClr val="FFFFFF"/>
                </a:solidFill>
                <a:latin typeface="Verdana"/>
                <a:ea typeface="Verdana"/>
                <a:cs typeface="Verdana"/>
                <a:sym typeface="Verdana"/>
              </a:defRPr>
            </a:lvl4pPr>
            <a:lvl5pPr marL="0" indent="1079783" defTabSz="914218">
              <a:lnSpc>
                <a:spcPts val="9900"/>
              </a:lnSpc>
              <a:spcBef>
                <a:spcPts val="2400"/>
              </a:spcBef>
              <a:buSzTx/>
              <a:buNone/>
              <a:defRPr>
                <a:solidFill>
                  <a:srgbClr val="FFFFFF"/>
                </a:solidFill>
                <a:latin typeface="Verdana"/>
                <a:ea typeface="Verdana"/>
                <a:cs typeface="Verdana"/>
                <a:sym typeface="Verdana"/>
              </a:defRPr>
            </a:lvl5pPr>
          </a:lstStyle>
          <a:p>
            <a:r>
              <a:t>Decembrie 2019</a:t>
            </a:r>
          </a:p>
          <a:p>
            <a:pPr lvl="1"/>
            <a:endParaRPr/>
          </a:p>
          <a:p>
            <a:pPr lvl="2"/>
            <a:endParaRPr/>
          </a:p>
          <a:p>
            <a:pPr lvl="3"/>
            <a:endParaRPr/>
          </a:p>
          <a:p>
            <a:pPr lvl="4"/>
            <a:endParaRPr/>
          </a:p>
        </p:txBody>
      </p:sp>
      <p:sp>
        <p:nvSpPr>
          <p:cNvPr id="191" name="Slide Number Placeholder 5"/>
          <p:cNvSpPr txBox="1"/>
          <p:nvPr/>
        </p:nvSpPr>
        <p:spPr>
          <a:xfrm>
            <a:off x="2666439" y="820516"/>
            <a:ext cx="20701346" cy="368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defTabSz="1828708">
              <a:defRPr sz="2400" u="sng">
                <a:solidFill>
                  <a:srgbClr val="0000FF"/>
                </a:solidFill>
                <a:uFill>
                  <a:solidFill>
                    <a:srgbClr val="0000FF"/>
                  </a:solidFill>
                </a:uFill>
                <a:latin typeface="Verdana"/>
                <a:ea typeface="Verdana"/>
                <a:cs typeface="Verdana"/>
                <a:sym typeface="Verdana"/>
                <a:hlinkClick r:id="rId2"/>
              </a:defRPr>
            </a:lvl1pPr>
          </a:lstStyle>
          <a:p>
            <a:pPr>
              <a:defRPr u="none">
                <a:solidFill>
                  <a:srgbClr val="9696FF"/>
                </a:solidFill>
                <a:uFillTx/>
              </a:defRPr>
            </a:pPr>
            <a:r>
              <a:rPr u="sng">
                <a:solidFill>
                  <a:srgbClr val="0000FF"/>
                </a:solidFill>
                <a:uFill>
                  <a:solidFill>
                    <a:srgbClr val="0000FF"/>
                  </a:solidFill>
                </a:uFill>
                <a:hlinkClick r:id="rId2"/>
              </a:rPr>
              <a:t>ROCAinvestments.ro/</a:t>
            </a:r>
          </a:p>
        </p:txBody>
      </p:sp>
      <p:sp>
        <p:nvSpPr>
          <p:cNvPr id="1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Photo Alt">
    <p:spTree>
      <p:nvGrpSpPr>
        <p:cNvPr id="1" name=""/>
        <p:cNvGrpSpPr/>
        <p:nvPr/>
      </p:nvGrpSpPr>
      <p:grpSpPr>
        <a:xfrm>
          <a:off x="0" y="0"/>
          <a:ext cx="0" cy="0"/>
          <a:chOff x="0" y="0"/>
          <a:chExt cx="0" cy="0"/>
        </a:xfrm>
      </p:grpSpPr>
      <p:sp>
        <p:nvSpPr>
          <p:cNvPr id="33" name="Bowl with salmon cakes, salad and houmo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4" name="Slide Title"/>
          <p:cNvSpPr txBox="1">
            <a:spLocks noGrp="1"/>
          </p:cNvSpPr>
          <p:nvPr>
            <p:ph type="title" hasCustomPrompt="1"/>
          </p:nvPr>
        </p:nvSpPr>
        <p:spPr>
          <a:xfrm>
            <a:off x="1206500" y="1270000"/>
            <a:ext cx="9779000" cy="5882274"/>
          </a:xfrm>
          <a:prstGeom prst="rect">
            <a:avLst/>
          </a:prstGeom>
        </p:spPr>
        <p:txBody>
          <a:bodyPr lIns="50800" tIns="50800" rIns="50800" bIns="50800" anchor="b"/>
          <a:lstStyle>
            <a:lvl1pPr defTabSz="2438337">
              <a:lnSpc>
                <a:spcPct val="80000"/>
              </a:lnSpc>
              <a:defRPr sz="8500" b="1" spc="-170">
                <a:solidFill>
                  <a:srgbClr val="000000"/>
                </a:solidFill>
                <a:latin typeface="+mj-lt"/>
                <a:ea typeface="+mj-ea"/>
                <a:cs typeface="+mj-cs"/>
                <a:sym typeface="Helvetica Neue"/>
              </a:defRPr>
            </a:lvl1pPr>
          </a:lstStyle>
          <a:p>
            <a:r>
              <a:t>Slide Title</a:t>
            </a:r>
          </a:p>
        </p:txBody>
      </p:sp>
      <p:sp>
        <p:nvSpPr>
          <p:cNvPr id="35"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6" name="Slide Number"/>
          <p:cNvSpPr txBox="1">
            <a:spLocks noGrp="1"/>
          </p:cNvSpPr>
          <p:nvPr>
            <p:ph type="sldNum" sz="quarter" idx="2"/>
          </p:nvPr>
        </p:nvSpPr>
        <p:spPr>
          <a:xfrm>
            <a:off x="12001500" y="13085233"/>
            <a:ext cx="368504" cy="374600"/>
          </a:xfrm>
          <a:prstGeom prst="rect">
            <a:avLst/>
          </a:prstGeom>
        </p:spPr>
        <p:txBody>
          <a:bodyPr lIns="50800" tIns="50800" rIns="50800" bIns="50800" anchor="b"/>
          <a:lstStyle>
            <a:lvl1pPr algn="ctr" defTabSz="584200">
              <a:lnSpc>
                <a:spcPct val="100000"/>
              </a:lnSpc>
              <a:spcBef>
                <a:spcPts val="0"/>
              </a:spcBef>
              <a:defRPr sz="18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1_ToC">
    <p:spTree>
      <p:nvGrpSpPr>
        <p:cNvPr id="1" name=""/>
        <p:cNvGrpSpPr/>
        <p:nvPr/>
      </p:nvGrpSpPr>
      <p:grpSpPr>
        <a:xfrm>
          <a:off x="0" y="0"/>
          <a:ext cx="0" cy="0"/>
          <a:chOff x="0" y="0"/>
          <a:chExt cx="0" cy="0"/>
        </a:xfrm>
      </p:grpSpPr>
      <p:sp>
        <p:nvSpPr>
          <p:cNvPr id="199" name="Cuprins"/>
          <p:cNvSpPr txBox="1">
            <a:spLocks noGrp="1"/>
          </p:cNvSpPr>
          <p:nvPr>
            <p:ph type="title" hasCustomPrompt="1"/>
          </p:nvPr>
        </p:nvSpPr>
        <p:spPr>
          <a:xfrm>
            <a:off x="1872123" y="2629846"/>
            <a:ext cx="13526081" cy="1800001"/>
          </a:xfrm>
          <a:prstGeom prst="rect">
            <a:avLst/>
          </a:prstGeom>
        </p:spPr>
        <p:txBody>
          <a:bodyPr/>
          <a:lstStyle/>
          <a:p>
            <a:r>
              <a:t>Cuprins</a:t>
            </a:r>
          </a:p>
        </p:txBody>
      </p:sp>
      <p:sp>
        <p:nvSpPr>
          <p:cNvPr id="200" name="Body Level One…"/>
          <p:cNvSpPr txBox="1">
            <a:spLocks noGrp="1"/>
          </p:cNvSpPr>
          <p:nvPr>
            <p:ph type="body" idx="1" hasCustomPrompt="1"/>
          </p:nvPr>
        </p:nvSpPr>
        <p:spPr>
          <a:xfrm>
            <a:off x="1872087" y="4429128"/>
            <a:ext cx="20748415" cy="9541073"/>
          </a:xfrm>
          <a:prstGeom prst="rect">
            <a:avLst/>
          </a:prstGeom>
        </p:spPr>
        <p:txBody>
          <a:bodyPr lIns="0" tIns="0" rIns="0" bIns="0" numCol="2" spcCol="431999"/>
          <a:lstStyle>
            <a:lvl1pPr marL="11109" indent="-11109" defTabSz="8998200">
              <a:lnSpc>
                <a:spcPts val="2400"/>
              </a:lnSpc>
              <a:spcBef>
                <a:spcPts val="2400"/>
              </a:spcBef>
              <a:buSzPct val="100000"/>
              <a:buAutoNum type="arabicPeriod"/>
              <a:tabLst>
                <a:tab pos="10071100" algn="r"/>
              </a:tabLst>
              <a:defRPr sz="2200" b="1">
                <a:solidFill>
                  <a:srgbClr val="333333"/>
                </a:solidFill>
                <a:latin typeface="Verdana"/>
                <a:ea typeface="Verdana"/>
                <a:cs typeface="Verdana"/>
                <a:sym typeface="Verdana"/>
              </a:defRPr>
            </a:lvl1pPr>
            <a:lvl2pPr marL="0" indent="347592" defTabSz="8998200">
              <a:lnSpc>
                <a:spcPts val="2400"/>
              </a:lnSpc>
              <a:spcBef>
                <a:spcPts val="2400"/>
              </a:spcBef>
              <a:buSzTx/>
              <a:buNone/>
              <a:tabLst>
                <a:tab pos="10071100" algn="r"/>
              </a:tabLst>
              <a:defRPr sz="2200" b="1">
                <a:solidFill>
                  <a:srgbClr val="333333"/>
                </a:solidFill>
                <a:latin typeface="Verdana"/>
                <a:ea typeface="Verdana"/>
                <a:cs typeface="Verdana"/>
                <a:sym typeface="Verdana"/>
              </a:defRPr>
            </a:lvl2pPr>
            <a:lvl3pPr marL="1096923" indent="-377067" defTabSz="8998200">
              <a:lnSpc>
                <a:spcPts val="2400"/>
              </a:lnSpc>
              <a:spcBef>
                <a:spcPts val="2400"/>
              </a:spcBef>
              <a:buSzPct val="100000"/>
              <a:buChar char="●"/>
              <a:tabLst>
                <a:tab pos="10071100" algn="r"/>
              </a:tabLst>
              <a:defRPr sz="2200" b="1">
                <a:solidFill>
                  <a:srgbClr val="333333"/>
                </a:solidFill>
                <a:latin typeface="Verdana"/>
                <a:ea typeface="Verdana"/>
                <a:cs typeface="Verdana"/>
                <a:sym typeface="Verdana"/>
              </a:defRPr>
            </a:lvl3pPr>
            <a:lvl4pPr marL="1096923" indent="-377067" defTabSz="8998200">
              <a:lnSpc>
                <a:spcPts val="2400"/>
              </a:lnSpc>
              <a:spcBef>
                <a:spcPts val="2400"/>
              </a:spcBef>
              <a:buSzPct val="100000"/>
              <a:buAutoNum type="arabicPeriod"/>
              <a:tabLst>
                <a:tab pos="10071100" algn="r"/>
              </a:tabLst>
              <a:defRPr sz="2200" b="1">
                <a:solidFill>
                  <a:srgbClr val="333333"/>
                </a:solidFill>
                <a:latin typeface="Verdana"/>
                <a:ea typeface="Verdana"/>
                <a:cs typeface="Verdana"/>
                <a:sym typeface="Verdana"/>
              </a:defRPr>
            </a:lvl4pPr>
            <a:lvl5pPr marL="0" indent="1079783" defTabSz="8998200">
              <a:lnSpc>
                <a:spcPts val="2400"/>
              </a:lnSpc>
              <a:spcBef>
                <a:spcPts val="2400"/>
              </a:spcBef>
              <a:buSzTx/>
              <a:buNone/>
              <a:tabLst>
                <a:tab pos="10071100" algn="r"/>
              </a:tabLst>
              <a:defRPr sz="2200" b="1">
                <a:solidFill>
                  <a:srgbClr val="333333"/>
                </a:solidFill>
                <a:latin typeface="Verdana"/>
                <a:ea typeface="Verdana"/>
                <a:cs typeface="Verdana"/>
                <a:sym typeface="Verdana"/>
              </a:defRPr>
            </a:lvl5pPr>
          </a:lstStyle>
          <a:p>
            <a:r>
              <a:t> Sumar executiv trimestrul 4 	2</a:t>
            </a:r>
          </a:p>
          <a:p>
            <a:pPr lvl="1"/>
            <a:endParaRPr/>
          </a:p>
          <a:p>
            <a:pPr lvl="2"/>
            <a:endParaRPr/>
          </a:p>
          <a:p>
            <a:pPr lvl="3"/>
            <a:endParaRPr/>
          </a:p>
          <a:p>
            <a:pPr lvl="4"/>
            <a:endParaRPr/>
          </a:p>
        </p:txBody>
      </p:sp>
      <p:sp>
        <p:nvSpPr>
          <p:cNvPr id="201" name="Straight Connector 3"/>
          <p:cNvSpPr/>
          <p:nvPr/>
        </p:nvSpPr>
        <p:spPr>
          <a:xfrm>
            <a:off x="0" y="1600200"/>
            <a:ext cx="23164801" cy="0"/>
          </a:xfrm>
          <a:prstGeom prst="line">
            <a:avLst/>
          </a:prstGeom>
          <a:ln>
            <a:solidFill>
              <a:srgbClr val="000000"/>
            </a:solidFill>
            <a:miter/>
          </a:ln>
        </p:spPr>
        <p:txBody>
          <a:bodyPr lIns="45718" tIns="45718" rIns="45718" bIns="45718"/>
          <a:lstStyle/>
          <a:p>
            <a:endParaRPr/>
          </a:p>
        </p:txBody>
      </p:sp>
      <p:pic>
        <p:nvPicPr>
          <p:cNvPr id="202" name="Picture 11" descr="Picture 11"/>
          <p:cNvPicPr>
            <a:picLocks noChangeAspect="1"/>
          </p:cNvPicPr>
          <p:nvPr/>
        </p:nvPicPr>
        <p:blipFill>
          <a:blip r:embed="rId2"/>
          <a:stretch>
            <a:fillRect/>
          </a:stretch>
        </p:blipFill>
        <p:spPr>
          <a:xfrm>
            <a:off x="21378901" y="854988"/>
            <a:ext cx="2128021" cy="1490424"/>
          </a:xfrm>
          <a:prstGeom prst="rect">
            <a:avLst/>
          </a:prstGeom>
          <a:ln w="12700">
            <a:miter lim="400000"/>
          </a:ln>
        </p:spPr>
      </p:pic>
      <p:sp>
        <p:nvSpPr>
          <p:cNvPr id="203" name="Straight Connector 10"/>
          <p:cNvSpPr/>
          <p:nvPr/>
        </p:nvSpPr>
        <p:spPr>
          <a:xfrm>
            <a:off x="1219200" y="12518507"/>
            <a:ext cx="21945601" cy="1"/>
          </a:xfrm>
          <a:prstGeom prst="line">
            <a:avLst/>
          </a:prstGeom>
          <a:ln>
            <a:solidFill>
              <a:srgbClr val="000000"/>
            </a:solidFill>
            <a:miter/>
          </a:ln>
        </p:spPr>
        <p:txBody>
          <a:bodyPr lIns="45718" tIns="45718" rIns="45718" bIns="45718"/>
          <a:lstStyle/>
          <a:p>
            <a:endParaRPr/>
          </a:p>
        </p:txBody>
      </p:sp>
      <p:sp>
        <p:nvSpPr>
          <p:cNvPr id="2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oC">
    <p:spTree>
      <p:nvGrpSpPr>
        <p:cNvPr id="1" name=""/>
        <p:cNvGrpSpPr/>
        <p:nvPr/>
      </p:nvGrpSpPr>
      <p:grpSpPr>
        <a:xfrm>
          <a:off x="0" y="0"/>
          <a:ext cx="0" cy="0"/>
          <a:chOff x="0" y="0"/>
          <a:chExt cx="0" cy="0"/>
        </a:xfrm>
      </p:grpSpPr>
      <p:sp>
        <p:nvSpPr>
          <p:cNvPr id="211" name="Cuprins"/>
          <p:cNvSpPr txBox="1">
            <a:spLocks noGrp="1"/>
          </p:cNvSpPr>
          <p:nvPr>
            <p:ph type="title" hasCustomPrompt="1"/>
          </p:nvPr>
        </p:nvSpPr>
        <p:spPr>
          <a:xfrm>
            <a:off x="1872123" y="2629846"/>
            <a:ext cx="13526081" cy="1800001"/>
          </a:xfrm>
          <a:prstGeom prst="rect">
            <a:avLst/>
          </a:prstGeom>
        </p:spPr>
        <p:txBody>
          <a:bodyPr/>
          <a:lstStyle/>
          <a:p>
            <a:r>
              <a:t>Cuprins</a:t>
            </a:r>
          </a:p>
        </p:txBody>
      </p:sp>
      <p:sp>
        <p:nvSpPr>
          <p:cNvPr id="212" name="Body Level One…"/>
          <p:cNvSpPr txBox="1">
            <a:spLocks noGrp="1"/>
          </p:cNvSpPr>
          <p:nvPr>
            <p:ph type="body" idx="1" hasCustomPrompt="1"/>
          </p:nvPr>
        </p:nvSpPr>
        <p:spPr>
          <a:xfrm>
            <a:off x="1872087" y="4429128"/>
            <a:ext cx="20748415" cy="9541073"/>
          </a:xfrm>
          <a:prstGeom prst="rect">
            <a:avLst/>
          </a:prstGeom>
        </p:spPr>
        <p:txBody>
          <a:bodyPr lIns="0" tIns="0" rIns="0" bIns="0" numCol="2" spcCol="431999"/>
          <a:lstStyle>
            <a:lvl1pPr marL="11109" indent="-11109" defTabSz="8998200">
              <a:lnSpc>
                <a:spcPts val="2400"/>
              </a:lnSpc>
              <a:spcBef>
                <a:spcPts val="2400"/>
              </a:spcBef>
              <a:buSzPct val="100000"/>
              <a:buAutoNum type="arabicPeriod"/>
              <a:tabLst>
                <a:tab pos="10071100" algn="r"/>
              </a:tabLst>
              <a:defRPr sz="2200" b="1">
                <a:solidFill>
                  <a:srgbClr val="333333"/>
                </a:solidFill>
                <a:latin typeface="Verdana"/>
                <a:ea typeface="Verdana"/>
                <a:cs typeface="Verdana"/>
                <a:sym typeface="Verdana"/>
              </a:defRPr>
            </a:lvl1pPr>
            <a:lvl2pPr marL="0" indent="347592" defTabSz="8998200">
              <a:lnSpc>
                <a:spcPts val="2400"/>
              </a:lnSpc>
              <a:spcBef>
                <a:spcPts val="2400"/>
              </a:spcBef>
              <a:buSzTx/>
              <a:buNone/>
              <a:tabLst>
                <a:tab pos="10071100" algn="r"/>
              </a:tabLst>
              <a:defRPr sz="2200" b="1">
                <a:solidFill>
                  <a:srgbClr val="333333"/>
                </a:solidFill>
                <a:latin typeface="Verdana"/>
                <a:ea typeface="Verdana"/>
                <a:cs typeface="Verdana"/>
                <a:sym typeface="Verdana"/>
              </a:defRPr>
            </a:lvl2pPr>
            <a:lvl3pPr marL="1096923" indent="-377067" defTabSz="8998200">
              <a:lnSpc>
                <a:spcPts val="2400"/>
              </a:lnSpc>
              <a:spcBef>
                <a:spcPts val="2400"/>
              </a:spcBef>
              <a:buSzPct val="100000"/>
              <a:buChar char="●"/>
              <a:tabLst>
                <a:tab pos="10071100" algn="r"/>
              </a:tabLst>
              <a:defRPr sz="2200" b="1">
                <a:solidFill>
                  <a:srgbClr val="333333"/>
                </a:solidFill>
                <a:latin typeface="Verdana"/>
                <a:ea typeface="Verdana"/>
                <a:cs typeface="Verdana"/>
                <a:sym typeface="Verdana"/>
              </a:defRPr>
            </a:lvl3pPr>
            <a:lvl4pPr marL="1096923" indent="-377067" defTabSz="8998200">
              <a:lnSpc>
                <a:spcPts val="2400"/>
              </a:lnSpc>
              <a:spcBef>
                <a:spcPts val="2400"/>
              </a:spcBef>
              <a:buSzPct val="100000"/>
              <a:buAutoNum type="arabicPeriod"/>
              <a:tabLst>
                <a:tab pos="10071100" algn="r"/>
              </a:tabLst>
              <a:defRPr sz="2200" b="1">
                <a:solidFill>
                  <a:srgbClr val="333333"/>
                </a:solidFill>
                <a:latin typeface="Verdana"/>
                <a:ea typeface="Verdana"/>
                <a:cs typeface="Verdana"/>
                <a:sym typeface="Verdana"/>
              </a:defRPr>
            </a:lvl4pPr>
            <a:lvl5pPr marL="0" indent="1079783" defTabSz="8998200">
              <a:lnSpc>
                <a:spcPts val="2400"/>
              </a:lnSpc>
              <a:spcBef>
                <a:spcPts val="2400"/>
              </a:spcBef>
              <a:buSzTx/>
              <a:buNone/>
              <a:tabLst>
                <a:tab pos="10071100" algn="r"/>
              </a:tabLst>
              <a:defRPr sz="2200" b="1">
                <a:solidFill>
                  <a:srgbClr val="333333"/>
                </a:solidFill>
                <a:latin typeface="Verdana"/>
                <a:ea typeface="Verdana"/>
                <a:cs typeface="Verdana"/>
                <a:sym typeface="Verdana"/>
              </a:defRPr>
            </a:lvl5pPr>
          </a:lstStyle>
          <a:p>
            <a:r>
              <a:t> Sumar executiv trimestrul 4 	2</a:t>
            </a:r>
          </a:p>
          <a:p>
            <a:pPr lvl="1"/>
            <a:endParaRPr/>
          </a:p>
          <a:p>
            <a:pPr lvl="2"/>
            <a:endParaRPr/>
          </a:p>
          <a:p>
            <a:pPr lvl="3"/>
            <a:endParaRPr/>
          </a:p>
          <a:p>
            <a:pPr lvl="4"/>
            <a:endParaRPr/>
          </a:p>
        </p:txBody>
      </p:sp>
      <p:sp>
        <p:nvSpPr>
          <p:cNvPr id="213" name="Straight Connector 3"/>
          <p:cNvSpPr/>
          <p:nvPr/>
        </p:nvSpPr>
        <p:spPr>
          <a:xfrm>
            <a:off x="0" y="1600200"/>
            <a:ext cx="23164801" cy="0"/>
          </a:xfrm>
          <a:prstGeom prst="line">
            <a:avLst/>
          </a:prstGeom>
          <a:ln>
            <a:solidFill>
              <a:srgbClr val="000000"/>
            </a:solidFill>
            <a:miter/>
          </a:ln>
        </p:spPr>
        <p:txBody>
          <a:bodyPr lIns="45718" tIns="45718" rIns="45718" bIns="45718"/>
          <a:lstStyle/>
          <a:p>
            <a:endParaRPr/>
          </a:p>
        </p:txBody>
      </p:sp>
      <p:pic>
        <p:nvPicPr>
          <p:cNvPr id="214" name="Picture 11" descr="Picture 11"/>
          <p:cNvPicPr>
            <a:picLocks noChangeAspect="1"/>
          </p:cNvPicPr>
          <p:nvPr/>
        </p:nvPicPr>
        <p:blipFill>
          <a:blip r:embed="rId2"/>
          <a:stretch>
            <a:fillRect/>
          </a:stretch>
        </p:blipFill>
        <p:spPr>
          <a:xfrm>
            <a:off x="21378901" y="854988"/>
            <a:ext cx="2128021" cy="1490424"/>
          </a:xfrm>
          <a:prstGeom prst="rect">
            <a:avLst/>
          </a:prstGeom>
          <a:ln w="12700">
            <a:miter lim="400000"/>
          </a:ln>
        </p:spPr>
      </p:pic>
      <p:sp>
        <p:nvSpPr>
          <p:cNvPr id="215" name="Straight Connector 14"/>
          <p:cNvSpPr/>
          <p:nvPr/>
        </p:nvSpPr>
        <p:spPr>
          <a:xfrm>
            <a:off x="1219200" y="12518507"/>
            <a:ext cx="21945601" cy="1"/>
          </a:xfrm>
          <a:prstGeom prst="line">
            <a:avLst/>
          </a:prstGeom>
          <a:ln>
            <a:solidFill>
              <a:srgbClr val="000000"/>
            </a:solidFill>
            <a:miter/>
          </a:ln>
        </p:spPr>
        <p:txBody>
          <a:bodyPr lIns="45718" tIns="45718" rIns="45718" bIns="45718"/>
          <a:lstStyle/>
          <a:p>
            <a:endParaRPr/>
          </a:p>
        </p:txBody>
      </p:sp>
      <p:sp>
        <p:nvSpPr>
          <p:cNvPr id="2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Subchapter Title">
    <p:spTree>
      <p:nvGrpSpPr>
        <p:cNvPr id="1" name=""/>
        <p:cNvGrpSpPr/>
        <p:nvPr/>
      </p:nvGrpSpPr>
      <p:grpSpPr>
        <a:xfrm>
          <a:off x="0" y="0"/>
          <a:ext cx="0" cy="0"/>
          <a:chOff x="0" y="0"/>
          <a:chExt cx="0" cy="0"/>
        </a:xfrm>
      </p:grpSpPr>
      <p:pic>
        <p:nvPicPr>
          <p:cNvPr id="223" name="Picture 8" descr="Picture 8"/>
          <p:cNvPicPr>
            <a:picLocks noChangeAspect="1"/>
          </p:cNvPicPr>
          <p:nvPr/>
        </p:nvPicPr>
        <p:blipFill>
          <a:blip r:embed="rId2"/>
          <a:stretch>
            <a:fillRect/>
          </a:stretch>
        </p:blipFill>
        <p:spPr>
          <a:xfrm>
            <a:off x="21131265" y="701423"/>
            <a:ext cx="1333587" cy="1333501"/>
          </a:xfrm>
          <a:prstGeom prst="rect">
            <a:avLst/>
          </a:prstGeom>
          <a:ln w="12700">
            <a:miter lim="400000"/>
          </a:ln>
        </p:spPr>
      </p:pic>
      <p:sp>
        <p:nvSpPr>
          <p:cNvPr id="224" name="Slide Number Placeholder 5"/>
          <p:cNvSpPr txBox="1"/>
          <p:nvPr/>
        </p:nvSpPr>
        <p:spPr>
          <a:xfrm>
            <a:off x="1924163" y="12652037"/>
            <a:ext cx="5486402"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1828708">
              <a:defRPr sz="1800">
                <a:solidFill>
                  <a:srgbClr val="FFFFFF"/>
                </a:solidFill>
                <a:latin typeface="Verdana"/>
                <a:ea typeface="Verdana"/>
                <a:cs typeface="Verdana"/>
                <a:sym typeface="Verdana"/>
              </a:defRPr>
            </a:lvl1pPr>
          </a:lstStyle>
          <a:p>
            <a:r>
              <a:t>© ROCA Investments 2020</a:t>
            </a:r>
          </a:p>
        </p:txBody>
      </p:sp>
      <p:sp>
        <p:nvSpPr>
          <p:cNvPr id="225" name="Body Level One…"/>
          <p:cNvSpPr txBox="1">
            <a:spLocks noGrp="1"/>
          </p:cNvSpPr>
          <p:nvPr>
            <p:ph type="body" sz="quarter" idx="1" hasCustomPrompt="1"/>
          </p:nvPr>
        </p:nvSpPr>
        <p:spPr>
          <a:xfrm>
            <a:off x="1919149" y="3637598"/>
            <a:ext cx="12361762" cy="1222773"/>
          </a:xfrm>
          <a:prstGeom prst="rect">
            <a:avLst/>
          </a:prstGeom>
        </p:spPr>
        <p:txBody>
          <a:bodyPr lIns="0" tIns="0" rIns="0" bIns="0"/>
          <a:lstStyle>
            <a:lvl1pPr marL="0" indent="0" defTabSz="914218">
              <a:lnSpc>
                <a:spcPts val="10900"/>
              </a:lnSpc>
              <a:spcBef>
                <a:spcPts val="2400"/>
              </a:spcBef>
              <a:buSzTx/>
              <a:buNone/>
              <a:defRPr sz="6100">
                <a:solidFill>
                  <a:srgbClr val="FFFFFF"/>
                </a:solidFill>
                <a:latin typeface="Verdana"/>
                <a:ea typeface="Verdana"/>
                <a:cs typeface="Verdana"/>
                <a:sym typeface="Verdana"/>
              </a:defRPr>
            </a:lvl1pPr>
            <a:lvl2pPr marL="0" indent="1079783" defTabSz="914218">
              <a:lnSpc>
                <a:spcPts val="10900"/>
              </a:lnSpc>
              <a:spcBef>
                <a:spcPts val="2400"/>
              </a:spcBef>
              <a:buSzTx/>
              <a:buNone/>
              <a:defRPr sz="6100">
                <a:solidFill>
                  <a:srgbClr val="FFFFFF"/>
                </a:solidFill>
                <a:latin typeface="Verdana"/>
                <a:ea typeface="Verdana"/>
                <a:cs typeface="Verdana"/>
                <a:sym typeface="Verdana"/>
              </a:defRPr>
            </a:lvl2pPr>
            <a:lvl3pPr marL="1079783" indent="-359928" defTabSz="914218">
              <a:lnSpc>
                <a:spcPts val="10900"/>
              </a:lnSpc>
              <a:spcBef>
                <a:spcPts val="2400"/>
              </a:spcBef>
              <a:buSzPct val="100000"/>
              <a:buChar char="●"/>
              <a:defRPr sz="6100">
                <a:solidFill>
                  <a:srgbClr val="FFFFFF"/>
                </a:solidFill>
                <a:latin typeface="Verdana"/>
                <a:ea typeface="Verdana"/>
                <a:cs typeface="Verdana"/>
                <a:sym typeface="Verdana"/>
              </a:defRPr>
            </a:lvl3pPr>
            <a:lvl4pPr marL="1079783" indent="-359928" defTabSz="914218">
              <a:lnSpc>
                <a:spcPts val="10900"/>
              </a:lnSpc>
              <a:spcBef>
                <a:spcPts val="2400"/>
              </a:spcBef>
              <a:buSzPct val="100000"/>
              <a:buAutoNum type="arabicPeriod"/>
              <a:defRPr sz="6100">
                <a:solidFill>
                  <a:srgbClr val="FFFFFF"/>
                </a:solidFill>
                <a:latin typeface="Verdana"/>
                <a:ea typeface="Verdana"/>
                <a:cs typeface="Verdana"/>
                <a:sym typeface="Verdana"/>
              </a:defRPr>
            </a:lvl4pPr>
            <a:lvl5pPr marL="0" indent="1079783" defTabSz="914218">
              <a:lnSpc>
                <a:spcPts val="10900"/>
              </a:lnSpc>
              <a:spcBef>
                <a:spcPts val="2400"/>
              </a:spcBef>
              <a:buSzTx/>
              <a:buNone/>
              <a:defRPr sz="6100">
                <a:solidFill>
                  <a:srgbClr val="FFFFFF"/>
                </a:solidFill>
                <a:latin typeface="Verdana"/>
                <a:ea typeface="Verdana"/>
                <a:cs typeface="Verdana"/>
                <a:sym typeface="Verdana"/>
              </a:defRPr>
            </a:lvl5pPr>
          </a:lstStyle>
          <a:p>
            <a:r>
              <a:t>Sumar executiv trimestrul 4</a:t>
            </a:r>
          </a:p>
          <a:p>
            <a:pPr lvl="1"/>
            <a:endParaRPr/>
          </a:p>
          <a:p>
            <a:pPr lvl="2"/>
            <a:endParaRPr/>
          </a:p>
          <a:p>
            <a:pPr lvl="3"/>
            <a:endParaRPr/>
          </a:p>
          <a:p>
            <a:pPr lvl="4"/>
            <a:endParaRPr/>
          </a:p>
        </p:txBody>
      </p:sp>
      <p:sp>
        <p:nvSpPr>
          <p:cNvPr id="226" name="Text Placeholder 16"/>
          <p:cNvSpPr>
            <a:spLocks noGrp="1"/>
          </p:cNvSpPr>
          <p:nvPr>
            <p:ph type="body" sz="quarter" idx="21" hasCustomPrompt="1"/>
          </p:nvPr>
        </p:nvSpPr>
        <p:spPr>
          <a:xfrm>
            <a:off x="15874353" y="3061134"/>
            <a:ext cx="6858446" cy="2821288"/>
          </a:xfrm>
          <a:prstGeom prst="rect">
            <a:avLst/>
          </a:prstGeom>
        </p:spPr>
        <p:txBody>
          <a:bodyPr lIns="0" tIns="0" rIns="0" bIns="0"/>
          <a:lstStyle>
            <a:lvl1pPr marL="0" indent="0" algn="r" defTabSz="914218">
              <a:lnSpc>
                <a:spcPts val="21900"/>
              </a:lnSpc>
              <a:spcBef>
                <a:spcPts val="2400"/>
              </a:spcBef>
              <a:buSzTx/>
              <a:buNone/>
              <a:defRPr sz="20200">
                <a:solidFill>
                  <a:srgbClr val="FFFFFF"/>
                </a:solidFill>
                <a:latin typeface="Verdana"/>
                <a:ea typeface="Verdana"/>
                <a:cs typeface="Verdana"/>
                <a:sym typeface="Verdana"/>
              </a:defRPr>
            </a:lvl1pPr>
          </a:lstStyle>
          <a:p>
            <a:r>
              <a:t>01</a:t>
            </a:r>
          </a:p>
        </p:txBody>
      </p:sp>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Highlight">
    <p:spTree>
      <p:nvGrpSpPr>
        <p:cNvPr id="1" name=""/>
        <p:cNvGrpSpPr/>
        <p:nvPr/>
      </p:nvGrpSpPr>
      <p:grpSpPr>
        <a:xfrm>
          <a:off x="0" y="0"/>
          <a:ext cx="0" cy="0"/>
          <a:chOff x="0" y="0"/>
          <a:chExt cx="0" cy="0"/>
        </a:xfrm>
      </p:grpSpPr>
      <p:sp>
        <p:nvSpPr>
          <p:cNvPr id="234" name="Highlight Platforma ROCA își continuă dezvoltarea cu o investiție în piațade food, prin implicarea în  majorarea de capital a SC YELLOW RESTAURANT SRL, companie care deține și operează platforma web si aplicația Yellow.Menu.În urma unei investiții de 300"/>
          <p:cNvSpPr txBox="1">
            <a:spLocks noGrp="1"/>
          </p:cNvSpPr>
          <p:nvPr>
            <p:ph type="title" hasCustomPrompt="1"/>
          </p:nvPr>
        </p:nvSpPr>
        <p:spPr>
          <a:xfrm>
            <a:off x="1872121" y="3609559"/>
            <a:ext cx="18115353" cy="7134641"/>
          </a:xfrm>
          <a:prstGeom prst="rect">
            <a:avLst/>
          </a:prstGeom>
        </p:spPr>
        <p:txBody>
          <a:bodyPr/>
          <a:lstStyle>
            <a:lvl1pPr>
              <a:lnSpc>
                <a:spcPts val="4800"/>
              </a:lnSpc>
              <a:spcBef>
                <a:spcPts val="4800"/>
              </a:spcBef>
              <a:defRPr sz="4000">
                <a:solidFill>
                  <a:srgbClr val="FFFFFF"/>
                </a:solidFill>
              </a:defRPr>
            </a:lvl1pPr>
          </a:lstStyle>
          <a:p>
            <a:r>
              <a:t>Highlight Platforma ROCA își continuă dezvoltarea cu o investiție în piațade food, prin implicarea în  majorarea de capital a SC YELLOW RESTAURANT SRL, companie care deține și operează platforma web si aplicația Yellow.Menu.În urma unei investiții de 300.000 e euro in capitalul companiei,ROCA detine la acest moment 30% platformei Yellow.Menu. Decizia ROCA se bazează pe performanțele înregistrate pe piața dedelivery la nivel european, iar trendul crescător în care acestea se încadrează indică și un mare potențial pentru viitor. </a:t>
            </a:r>
          </a:p>
        </p:txBody>
      </p:sp>
      <p:pic>
        <p:nvPicPr>
          <p:cNvPr id="235" name="Picture 8" descr="Picture 8"/>
          <p:cNvPicPr>
            <a:picLocks noChangeAspect="1"/>
          </p:cNvPicPr>
          <p:nvPr/>
        </p:nvPicPr>
        <p:blipFill>
          <a:blip r:embed="rId2"/>
          <a:stretch>
            <a:fillRect/>
          </a:stretch>
        </p:blipFill>
        <p:spPr>
          <a:xfrm>
            <a:off x="21131265" y="701423"/>
            <a:ext cx="1333587" cy="1333501"/>
          </a:xfrm>
          <a:prstGeom prst="rect">
            <a:avLst/>
          </a:prstGeom>
          <a:ln w="12700">
            <a:miter lim="400000"/>
          </a:ln>
        </p:spPr>
      </p:pic>
      <p:sp>
        <p:nvSpPr>
          <p:cNvPr id="236" name="Slide Number Placeholder 5"/>
          <p:cNvSpPr txBox="1"/>
          <p:nvPr/>
        </p:nvSpPr>
        <p:spPr>
          <a:xfrm>
            <a:off x="1924163" y="12652037"/>
            <a:ext cx="5486402"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1828708">
              <a:defRPr sz="1800">
                <a:solidFill>
                  <a:srgbClr val="FFFFFF"/>
                </a:solidFill>
                <a:latin typeface="Verdana"/>
                <a:ea typeface="Verdana"/>
                <a:cs typeface="Verdana"/>
                <a:sym typeface="Verdana"/>
              </a:defRPr>
            </a:lvl1pPr>
          </a:lstStyle>
          <a:p>
            <a:r>
              <a:t>© ROCA Investments 2020</a:t>
            </a:r>
          </a:p>
        </p:txBody>
      </p:sp>
      <p:sp>
        <p:nvSpPr>
          <p:cNvPr id="237"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Master Text">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1872123" y="2629846"/>
            <a:ext cx="13526081" cy="1800001"/>
          </a:xfrm>
          <a:prstGeom prst="rect">
            <a:avLst/>
          </a:prstGeom>
        </p:spPr>
        <p:txBody>
          <a:bodyPr/>
          <a:lstStyle/>
          <a:p>
            <a:r>
              <a:t>Title Text</a:t>
            </a:r>
          </a:p>
        </p:txBody>
      </p:sp>
      <p:sp>
        <p:nvSpPr>
          <p:cNvPr id="245" name="Rectangle 6"/>
          <p:cNvSpPr/>
          <p:nvPr/>
        </p:nvSpPr>
        <p:spPr>
          <a:xfrm>
            <a:off x="2" y="0"/>
            <a:ext cx="24384001" cy="1440000"/>
          </a:xfrm>
          <a:prstGeom prst="rect">
            <a:avLst/>
          </a:prstGeom>
          <a:solidFill>
            <a:srgbClr val="000059"/>
          </a:solidFill>
          <a:ln w="12700">
            <a:solidFill>
              <a:srgbClr val="000041"/>
            </a:solidFill>
            <a:miter/>
          </a:ln>
        </p:spPr>
        <p:txBody>
          <a:bodyPr lIns="50800" tIns="50800" rIns="50800" bIns="50800" anchor="ctr"/>
          <a:lstStyle/>
          <a:p>
            <a:pPr algn="ctr">
              <a:defRPr sz="2400">
                <a:solidFill>
                  <a:srgbClr val="FFFFFF"/>
                </a:solidFill>
                <a:latin typeface="Calibri"/>
                <a:ea typeface="Calibri"/>
                <a:cs typeface="Calibri"/>
                <a:sym typeface="Calibri"/>
              </a:defRPr>
            </a:pPr>
            <a:endParaRPr/>
          </a:p>
        </p:txBody>
      </p:sp>
      <p:pic>
        <p:nvPicPr>
          <p:cNvPr id="246" name="Picture 8" descr="Picture 8"/>
          <p:cNvPicPr>
            <a:picLocks noChangeAspect="1"/>
          </p:cNvPicPr>
          <p:nvPr/>
        </p:nvPicPr>
        <p:blipFill>
          <a:blip r:embed="rId2"/>
          <a:stretch>
            <a:fillRect/>
          </a:stretch>
        </p:blipFill>
        <p:spPr>
          <a:xfrm>
            <a:off x="21131265" y="701423"/>
            <a:ext cx="1333587" cy="1333501"/>
          </a:xfrm>
          <a:prstGeom prst="rect">
            <a:avLst/>
          </a:prstGeom>
          <a:ln w="12700">
            <a:miter lim="400000"/>
          </a:ln>
        </p:spPr>
      </p:pic>
      <p:sp>
        <p:nvSpPr>
          <p:cNvPr id="247" name="Slide Number Placeholder 5"/>
          <p:cNvSpPr txBox="1"/>
          <p:nvPr/>
        </p:nvSpPr>
        <p:spPr>
          <a:xfrm>
            <a:off x="1924163" y="12652037"/>
            <a:ext cx="5486402"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1828708">
              <a:defRPr sz="1800">
                <a:solidFill>
                  <a:srgbClr val="1032A1"/>
                </a:solidFill>
                <a:latin typeface="Verdana"/>
                <a:ea typeface="Verdana"/>
                <a:cs typeface="Verdana"/>
                <a:sym typeface="Verdana"/>
              </a:defRPr>
            </a:lvl1pPr>
          </a:lstStyle>
          <a:p>
            <a:r>
              <a:t>© ROCA Investments 2020</a:t>
            </a:r>
          </a:p>
        </p:txBody>
      </p:sp>
      <p:sp>
        <p:nvSpPr>
          <p:cNvPr id="248" name="Body Level One…"/>
          <p:cNvSpPr txBox="1">
            <a:spLocks noGrp="1"/>
          </p:cNvSpPr>
          <p:nvPr>
            <p:ph type="body" sz="quarter" idx="1"/>
          </p:nvPr>
        </p:nvSpPr>
        <p:spPr>
          <a:xfrm>
            <a:off x="1871821" y="4429848"/>
            <a:ext cx="13526382" cy="2769992"/>
          </a:xfrm>
          <a:prstGeom prst="rect">
            <a:avLst/>
          </a:prstGeom>
        </p:spPr>
        <p:txBody>
          <a:bodyPr lIns="0" tIns="0" rIns="0" bIns="0"/>
          <a:lstStyle>
            <a:lvl1pPr marL="0" indent="0" defTabSz="914218">
              <a:lnSpc>
                <a:spcPts val="2400"/>
              </a:lnSpc>
              <a:spcBef>
                <a:spcPts val="2400"/>
              </a:spcBef>
              <a:buSzTx/>
              <a:buNone/>
              <a:defRPr sz="2100">
                <a:solidFill>
                  <a:srgbClr val="333333"/>
                </a:solidFill>
                <a:latin typeface="Verdana"/>
                <a:ea typeface="Verdana"/>
                <a:cs typeface="Verdana"/>
                <a:sym typeface="Verdana"/>
              </a:defRPr>
            </a:lvl1pPr>
            <a:lvl2pPr marL="0" indent="1079783" defTabSz="914218">
              <a:lnSpc>
                <a:spcPts val="2400"/>
              </a:lnSpc>
              <a:spcBef>
                <a:spcPts val="2400"/>
              </a:spcBef>
              <a:buSzTx/>
              <a:buNone/>
              <a:defRPr sz="2100">
                <a:solidFill>
                  <a:srgbClr val="333333"/>
                </a:solidFill>
                <a:latin typeface="Verdana"/>
                <a:ea typeface="Verdana"/>
                <a:cs typeface="Verdana"/>
                <a:sym typeface="Verdana"/>
              </a:defRPr>
            </a:lvl2pPr>
            <a:lvl3pPr marL="1079783" indent="-359928" defTabSz="914218">
              <a:lnSpc>
                <a:spcPts val="2400"/>
              </a:lnSpc>
              <a:spcBef>
                <a:spcPts val="2400"/>
              </a:spcBef>
              <a:buSzPct val="100000"/>
              <a:buChar char="●"/>
              <a:defRPr sz="2100">
                <a:solidFill>
                  <a:srgbClr val="333333"/>
                </a:solidFill>
                <a:latin typeface="Verdana"/>
                <a:ea typeface="Verdana"/>
                <a:cs typeface="Verdana"/>
                <a:sym typeface="Verdana"/>
              </a:defRPr>
            </a:lvl3pPr>
            <a:lvl4pPr marL="1079783" indent="-359928" defTabSz="914218">
              <a:lnSpc>
                <a:spcPts val="2400"/>
              </a:lnSpc>
              <a:spcBef>
                <a:spcPts val="2400"/>
              </a:spcBef>
              <a:buSzPct val="100000"/>
              <a:buAutoNum type="arabicPeriod"/>
              <a:defRPr sz="2100">
                <a:solidFill>
                  <a:srgbClr val="333333"/>
                </a:solidFill>
                <a:latin typeface="Verdana"/>
                <a:ea typeface="Verdana"/>
                <a:cs typeface="Verdana"/>
                <a:sym typeface="Verdana"/>
              </a:defRPr>
            </a:lvl4pPr>
            <a:lvl5pPr marL="0" indent="1079783" defTabSz="914218">
              <a:lnSpc>
                <a:spcPts val="2400"/>
              </a:lnSpc>
              <a:spcBef>
                <a:spcPts val="2400"/>
              </a:spcBef>
              <a:buSzTx/>
              <a:buNone/>
              <a:defRPr sz="2100">
                <a:solidFill>
                  <a:srgbClr val="333333"/>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2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Master Text and Table">
    <p:spTree>
      <p:nvGrpSpPr>
        <p:cNvPr id="1" name=""/>
        <p:cNvGrpSpPr/>
        <p:nvPr/>
      </p:nvGrpSpPr>
      <p:grpSpPr>
        <a:xfrm>
          <a:off x="0" y="0"/>
          <a:ext cx="0" cy="0"/>
          <a:chOff x="0" y="0"/>
          <a:chExt cx="0" cy="0"/>
        </a:xfrm>
      </p:grpSpPr>
      <p:sp>
        <p:nvSpPr>
          <p:cNvPr id="256" name="Title Text"/>
          <p:cNvSpPr txBox="1">
            <a:spLocks noGrp="1"/>
          </p:cNvSpPr>
          <p:nvPr>
            <p:ph type="title"/>
          </p:nvPr>
        </p:nvSpPr>
        <p:spPr>
          <a:xfrm>
            <a:off x="1872123" y="2629846"/>
            <a:ext cx="13526081" cy="1800001"/>
          </a:xfrm>
          <a:prstGeom prst="rect">
            <a:avLst/>
          </a:prstGeom>
        </p:spPr>
        <p:txBody>
          <a:bodyPr/>
          <a:lstStyle/>
          <a:p>
            <a:r>
              <a:t>Title Text</a:t>
            </a:r>
          </a:p>
        </p:txBody>
      </p:sp>
      <p:sp>
        <p:nvSpPr>
          <p:cNvPr id="257" name="Rectangle 6"/>
          <p:cNvSpPr/>
          <p:nvPr/>
        </p:nvSpPr>
        <p:spPr>
          <a:xfrm>
            <a:off x="2" y="0"/>
            <a:ext cx="24384001" cy="1440000"/>
          </a:xfrm>
          <a:prstGeom prst="rect">
            <a:avLst/>
          </a:prstGeom>
          <a:solidFill>
            <a:srgbClr val="000059"/>
          </a:solidFill>
          <a:ln w="12700">
            <a:solidFill>
              <a:srgbClr val="000041"/>
            </a:solidFill>
            <a:miter/>
          </a:ln>
        </p:spPr>
        <p:txBody>
          <a:bodyPr lIns="50800" tIns="50800" rIns="50800" bIns="50800" anchor="ctr"/>
          <a:lstStyle/>
          <a:p>
            <a:pPr algn="ctr">
              <a:defRPr sz="2400">
                <a:solidFill>
                  <a:srgbClr val="FFFFFF"/>
                </a:solidFill>
                <a:latin typeface="Calibri"/>
                <a:ea typeface="Calibri"/>
                <a:cs typeface="Calibri"/>
                <a:sym typeface="Calibri"/>
              </a:defRPr>
            </a:pPr>
            <a:endParaRPr/>
          </a:p>
        </p:txBody>
      </p:sp>
      <p:pic>
        <p:nvPicPr>
          <p:cNvPr id="258" name="Picture 8" descr="Picture 8"/>
          <p:cNvPicPr>
            <a:picLocks noChangeAspect="1"/>
          </p:cNvPicPr>
          <p:nvPr/>
        </p:nvPicPr>
        <p:blipFill>
          <a:blip r:embed="rId2"/>
          <a:stretch>
            <a:fillRect/>
          </a:stretch>
        </p:blipFill>
        <p:spPr>
          <a:xfrm>
            <a:off x="21131265" y="701423"/>
            <a:ext cx="1333587" cy="1333501"/>
          </a:xfrm>
          <a:prstGeom prst="rect">
            <a:avLst/>
          </a:prstGeom>
          <a:ln w="12700">
            <a:miter lim="400000"/>
          </a:ln>
        </p:spPr>
      </p:pic>
      <p:sp>
        <p:nvSpPr>
          <p:cNvPr id="259" name="Slide Number Placeholder 5"/>
          <p:cNvSpPr txBox="1"/>
          <p:nvPr/>
        </p:nvSpPr>
        <p:spPr>
          <a:xfrm>
            <a:off x="1924163" y="12652037"/>
            <a:ext cx="5486402"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1828708">
              <a:defRPr sz="1800">
                <a:solidFill>
                  <a:srgbClr val="1032A1"/>
                </a:solidFill>
                <a:latin typeface="Verdana"/>
                <a:ea typeface="Verdana"/>
                <a:cs typeface="Verdana"/>
                <a:sym typeface="Verdana"/>
              </a:defRPr>
            </a:lvl1pPr>
          </a:lstStyle>
          <a:p>
            <a:r>
              <a:t>© ROCA Investments 2020</a:t>
            </a:r>
          </a:p>
        </p:txBody>
      </p:sp>
      <p:sp>
        <p:nvSpPr>
          <p:cNvPr id="260" name="Body Level One…"/>
          <p:cNvSpPr txBox="1">
            <a:spLocks noGrp="1"/>
          </p:cNvSpPr>
          <p:nvPr>
            <p:ph type="body" sz="quarter" idx="1"/>
          </p:nvPr>
        </p:nvSpPr>
        <p:spPr>
          <a:xfrm>
            <a:off x="1871785" y="4429848"/>
            <a:ext cx="13526382" cy="2769992"/>
          </a:xfrm>
          <a:prstGeom prst="rect">
            <a:avLst/>
          </a:prstGeom>
        </p:spPr>
        <p:txBody>
          <a:bodyPr lIns="0" tIns="0" rIns="0" bIns="0"/>
          <a:lstStyle>
            <a:lvl1pPr marL="0" indent="0" defTabSz="914218">
              <a:lnSpc>
                <a:spcPts val="2400"/>
              </a:lnSpc>
              <a:spcBef>
                <a:spcPts val="2400"/>
              </a:spcBef>
              <a:buSzTx/>
              <a:buNone/>
              <a:defRPr sz="2100">
                <a:solidFill>
                  <a:srgbClr val="333333"/>
                </a:solidFill>
                <a:latin typeface="Verdana"/>
                <a:ea typeface="Verdana"/>
                <a:cs typeface="Verdana"/>
                <a:sym typeface="Verdana"/>
              </a:defRPr>
            </a:lvl1pPr>
            <a:lvl2pPr marL="0" indent="1079783" defTabSz="914218">
              <a:lnSpc>
                <a:spcPts val="2400"/>
              </a:lnSpc>
              <a:spcBef>
                <a:spcPts val="2400"/>
              </a:spcBef>
              <a:buSzTx/>
              <a:buNone/>
              <a:defRPr sz="2100">
                <a:solidFill>
                  <a:srgbClr val="333333"/>
                </a:solidFill>
                <a:latin typeface="Verdana"/>
                <a:ea typeface="Verdana"/>
                <a:cs typeface="Verdana"/>
                <a:sym typeface="Verdana"/>
              </a:defRPr>
            </a:lvl2pPr>
            <a:lvl3pPr marL="1079783" indent="-359928" defTabSz="914218">
              <a:lnSpc>
                <a:spcPts val="2400"/>
              </a:lnSpc>
              <a:spcBef>
                <a:spcPts val="2400"/>
              </a:spcBef>
              <a:buSzPct val="100000"/>
              <a:buChar char="●"/>
              <a:defRPr sz="2100">
                <a:solidFill>
                  <a:srgbClr val="333333"/>
                </a:solidFill>
                <a:latin typeface="Verdana"/>
                <a:ea typeface="Verdana"/>
                <a:cs typeface="Verdana"/>
                <a:sym typeface="Verdana"/>
              </a:defRPr>
            </a:lvl3pPr>
            <a:lvl4pPr marL="1079783" indent="-359928" defTabSz="914218">
              <a:lnSpc>
                <a:spcPts val="2400"/>
              </a:lnSpc>
              <a:spcBef>
                <a:spcPts val="2400"/>
              </a:spcBef>
              <a:buSzPct val="100000"/>
              <a:buAutoNum type="arabicPeriod"/>
              <a:defRPr sz="2100">
                <a:solidFill>
                  <a:srgbClr val="333333"/>
                </a:solidFill>
                <a:latin typeface="Verdana"/>
                <a:ea typeface="Verdana"/>
                <a:cs typeface="Verdana"/>
                <a:sym typeface="Verdana"/>
              </a:defRPr>
            </a:lvl4pPr>
            <a:lvl5pPr marL="0" indent="1079783" defTabSz="914218">
              <a:lnSpc>
                <a:spcPts val="2400"/>
              </a:lnSpc>
              <a:spcBef>
                <a:spcPts val="2400"/>
              </a:spcBef>
              <a:buSzTx/>
              <a:buNone/>
              <a:defRPr sz="2100">
                <a:solidFill>
                  <a:srgbClr val="333333"/>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2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Master Text and Chart">
    <p:spTree>
      <p:nvGrpSpPr>
        <p:cNvPr id="1" name=""/>
        <p:cNvGrpSpPr/>
        <p:nvPr/>
      </p:nvGrpSpPr>
      <p:grpSpPr>
        <a:xfrm>
          <a:off x="0" y="0"/>
          <a:ext cx="0" cy="0"/>
          <a:chOff x="0" y="0"/>
          <a:chExt cx="0" cy="0"/>
        </a:xfrm>
      </p:grpSpPr>
      <p:sp>
        <p:nvSpPr>
          <p:cNvPr id="268" name="Title Text"/>
          <p:cNvSpPr txBox="1">
            <a:spLocks noGrp="1"/>
          </p:cNvSpPr>
          <p:nvPr>
            <p:ph type="title"/>
          </p:nvPr>
        </p:nvSpPr>
        <p:spPr>
          <a:xfrm>
            <a:off x="1872123" y="2629846"/>
            <a:ext cx="13526081" cy="1800001"/>
          </a:xfrm>
          <a:prstGeom prst="rect">
            <a:avLst/>
          </a:prstGeom>
        </p:spPr>
        <p:txBody>
          <a:bodyPr/>
          <a:lstStyle/>
          <a:p>
            <a:r>
              <a:t>Title Text</a:t>
            </a:r>
          </a:p>
        </p:txBody>
      </p:sp>
      <p:sp>
        <p:nvSpPr>
          <p:cNvPr id="269" name="Rectangle 6"/>
          <p:cNvSpPr/>
          <p:nvPr/>
        </p:nvSpPr>
        <p:spPr>
          <a:xfrm>
            <a:off x="2" y="0"/>
            <a:ext cx="24384001" cy="1440000"/>
          </a:xfrm>
          <a:prstGeom prst="rect">
            <a:avLst/>
          </a:prstGeom>
          <a:solidFill>
            <a:srgbClr val="000059"/>
          </a:solidFill>
          <a:ln w="12700">
            <a:solidFill>
              <a:srgbClr val="000041"/>
            </a:solidFill>
            <a:miter/>
          </a:ln>
        </p:spPr>
        <p:txBody>
          <a:bodyPr lIns="50800" tIns="50800" rIns="50800" bIns="50800" anchor="ctr"/>
          <a:lstStyle/>
          <a:p>
            <a:pPr algn="ctr">
              <a:defRPr sz="2400">
                <a:solidFill>
                  <a:srgbClr val="FFFFFF"/>
                </a:solidFill>
                <a:latin typeface="Calibri"/>
                <a:ea typeface="Calibri"/>
                <a:cs typeface="Calibri"/>
                <a:sym typeface="Calibri"/>
              </a:defRPr>
            </a:pPr>
            <a:endParaRPr/>
          </a:p>
        </p:txBody>
      </p:sp>
      <p:pic>
        <p:nvPicPr>
          <p:cNvPr id="270" name="Picture 8" descr="Picture 8"/>
          <p:cNvPicPr>
            <a:picLocks noChangeAspect="1"/>
          </p:cNvPicPr>
          <p:nvPr/>
        </p:nvPicPr>
        <p:blipFill>
          <a:blip r:embed="rId2"/>
          <a:stretch>
            <a:fillRect/>
          </a:stretch>
        </p:blipFill>
        <p:spPr>
          <a:xfrm>
            <a:off x="21131265" y="701423"/>
            <a:ext cx="1333587" cy="1333501"/>
          </a:xfrm>
          <a:prstGeom prst="rect">
            <a:avLst/>
          </a:prstGeom>
          <a:ln w="12700">
            <a:miter lim="400000"/>
          </a:ln>
        </p:spPr>
      </p:pic>
      <p:sp>
        <p:nvSpPr>
          <p:cNvPr id="271" name="Slide Number Placeholder 5"/>
          <p:cNvSpPr txBox="1"/>
          <p:nvPr/>
        </p:nvSpPr>
        <p:spPr>
          <a:xfrm>
            <a:off x="1924163" y="12652037"/>
            <a:ext cx="5486402"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1828708">
              <a:defRPr sz="1800">
                <a:solidFill>
                  <a:srgbClr val="1032A1"/>
                </a:solidFill>
                <a:latin typeface="Verdana"/>
                <a:ea typeface="Verdana"/>
                <a:cs typeface="Verdana"/>
                <a:sym typeface="Verdana"/>
              </a:defRPr>
            </a:lvl1pPr>
          </a:lstStyle>
          <a:p>
            <a:r>
              <a:t>© ROCA Investments 2020</a:t>
            </a:r>
          </a:p>
        </p:txBody>
      </p:sp>
      <p:sp>
        <p:nvSpPr>
          <p:cNvPr id="272" name="Body Level One…"/>
          <p:cNvSpPr txBox="1">
            <a:spLocks noGrp="1"/>
          </p:cNvSpPr>
          <p:nvPr>
            <p:ph type="body" sz="quarter" idx="1"/>
          </p:nvPr>
        </p:nvSpPr>
        <p:spPr>
          <a:xfrm>
            <a:off x="1871785" y="4429848"/>
            <a:ext cx="13526382" cy="2769992"/>
          </a:xfrm>
          <a:prstGeom prst="rect">
            <a:avLst/>
          </a:prstGeom>
        </p:spPr>
        <p:txBody>
          <a:bodyPr lIns="0" tIns="0" rIns="0" bIns="0"/>
          <a:lstStyle>
            <a:lvl1pPr marL="0" indent="0" defTabSz="914218">
              <a:lnSpc>
                <a:spcPts val="2400"/>
              </a:lnSpc>
              <a:spcBef>
                <a:spcPts val="2400"/>
              </a:spcBef>
              <a:buSzTx/>
              <a:buNone/>
              <a:defRPr sz="2100">
                <a:solidFill>
                  <a:srgbClr val="333333"/>
                </a:solidFill>
                <a:latin typeface="Verdana"/>
                <a:ea typeface="Verdana"/>
                <a:cs typeface="Verdana"/>
                <a:sym typeface="Verdana"/>
              </a:defRPr>
            </a:lvl1pPr>
            <a:lvl2pPr marL="0" indent="1079783" defTabSz="914218">
              <a:lnSpc>
                <a:spcPts val="2400"/>
              </a:lnSpc>
              <a:spcBef>
                <a:spcPts val="2400"/>
              </a:spcBef>
              <a:buSzTx/>
              <a:buNone/>
              <a:defRPr sz="2100">
                <a:solidFill>
                  <a:srgbClr val="333333"/>
                </a:solidFill>
                <a:latin typeface="Verdana"/>
                <a:ea typeface="Verdana"/>
                <a:cs typeface="Verdana"/>
                <a:sym typeface="Verdana"/>
              </a:defRPr>
            </a:lvl2pPr>
            <a:lvl3pPr marL="1079783" indent="-359928" defTabSz="914218">
              <a:lnSpc>
                <a:spcPts val="2400"/>
              </a:lnSpc>
              <a:spcBef>
                <a:spcPts val="2400"/>
              </a:spcBef>
              <a:buSzPct val="100000"/>
              <a:buChar char="●"/>
              <a:defRPr sz="2100">
                <a:solidFill>
                  <a:srgbClr val="333333"/>
                </a:solidFill>
                <a:latin typeface="Verdana"/>
                <a:ea typeface="Verdana"/>
                <a:cs typeface="Verdana"/>
                <a:sym typeface="Verdana"/>
              </a:defRPr>
            </a:lvl3pPr>
            <a:lvl4pPr marL="1079783" indent="-359928" defTabSz="914218">
              <a:lnSpc>
                <a:spcPts val="2400"/>
              </a:lnSpc>
              <a:spcBef>
                <a:spcPts val="2400"/>
              </a:spcBef>
              <a:buSzPct val="100000"/>
              <a:buAutoNum type="arabicPeriod"/>
              <a:defRPr sz="2100">
                <a:solidFill>
                  <a:srgbClr val="333333"/>
                </a:solidFill>
                <a:latin typeface="Verdana"/>
                <a:ea typeface="Verdana"/>
                <a:cs typeface="Verdana"/>
                <a:sym typeface="Verdana"/>
              </a:defRPr>
            </a:lvl4pPr>
            <a:lvl5pPr marL="0" indent="1079783" defTabSz="914218">
              <a:lnSpc>
                <a:spcPts val="2400"/>
              </a:lnSpc>
              <a:spcBef>
                <a:spcPts val="2400"/>
              </a:spcBef>
              <a:buSzTx/>
              <a:buNone/>
              <a:defRPr sz="2100">
                <a:solidFill>
                  <a:srgbClr val="333333"/>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2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Master Text and Image">
    <p:spTree>
      <p:nvGrpSpPr>
        <p:cNvPr id="1" name=""/>
        <p:cNvGrpSpPr/>
        <p:nvPr/>
      </p:nvGrpSpPr>
      <p:grpSpPr>
        <a:xfrm>
          <a:off x="0" y="0"/>
          <a:ext cx="0" cy="0"/>
          <a:chOff x="0" y="0"/>
          <a:chExt cx="0" cy="0"/>
        </a:xfrm>
      </p:grpSpPr>
      <p:sp>
        <p:nvSpPr>
          <p:cNvPr id="280" name="Rectangle 6"/>
          <p:cNvSpPr/>
          <p:nvPr/>
        </p:nvSpPr>
        <p:spPr>
          <a:xfrm>
            <a:off x="2" y="0"/>
            <a:ext cx="24384001" cy="1440000"/>
          </a:xfrm>
          <a:prstGeom prst="rect">
            <a:avLst/>
          </a:prstGeom>
          <a:solidFill>
            <a:srgbClr val="000059"/>
          </a:solidFill>
          <a:ln w="12700">
            <a:solidFill>
              <a:srgbClr val="000041"/>
            </a:solidFill>
            <a:miter/>
          </a:ln>
        </p:spPr>
        <p:txBody>
          <a:bodyPr lIns="50800" tIns="50800" rIns="50800" bIns="50800" anchor="ctr"/>
          <a:lstStyle/>
          <a:p>
            <a:pPr algn="ctr">
              <a:defRPr sz="2400">
                <a:solidFill>
                  <a:srgbClr val="FFFFFF"/>
                </a:solidFill>
                <a:latin typeface="Calibri"/>
                <a:ea typeface="Calibri"/>
                <a:cs typeface="Calibri"/>
                <a:sym typeface="Calibri"/>
              </a:defRPr>
            </a:pPr>
            <a:endParaRPr/>
          </a:p>
        </p:txBody>
      </p:sp>
      <p:pic>
        <p:nvPicPr>
          <p:cNvPr id="281" name="Picture 8" descr="Picture 8"/>
          <p:cNvPicPr>
            <a:picLocks noChangeAspect="1"/>
          </p:cNvPicPr>
          <p:nvPr/>
        </p:nvPicPr>
        <p:blipFill>
          <a:blip r:embed="rId2"/>
          <a:stretch>
            <a:fillRect/>
          </a:stretch>
        </p:blipFill>
        <p:spPr>
          <a:xfrm>
            <a:off x="21131265" y="701423"/>
            <a:ext cx="1333587" cy="1333501"/>
          </a:xfrm>
          <a:prstGeom prst="rect">
            <a:avLst/>
          </a:prstGeom>
          <a:ln w="12700">
            <a:miter lim="400000"/>
          </a:ln>
        </p:spPr>
      </p:pic>
      <p:sp>
        <p:nvSpPr>
          <p:cNvPr id="282" name="Slide Number Placeholder 5"/>
          <p:cNvSpPr txBox="1"/>
          <p:nvPr/>
        </p:nvSpPr>
        <p:spPr>
          <a:xfrm>
            <a:off x="1924163" y="12652037"/>
            <a:ext cx="5486402"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1828708">
              <a:defRPr sz="1800">
                <a:solidFill>
                  <a:srgbClr val="1032A1"/>
                </a:solidFill>
                <a:latin typeface="Verdana"/>
                <a:ea typeface="Verdana"/>
                <a:cs typeface="Verdana"/>
                <a:sym typeface="Verdana"/>
              </a:defRPr>
            </a:lvl1pPr>
          </a:lstStyle>
          <a:p>
            <a:r>
              <a:t>© ROCA Investments 2020</a:t>
            </a:r>
          </a:p>
        </p:txBody>
      </p:sp>
      <p:sp>
        <p:nvSpPr>
          <p:cNvPr id="283" name="Body Level One…"/>
          <p:cNvSpPr txBox="1">
            <a:spLocks noGrp="1"/>
          </p:cNvSpPr>
          <p:nvPr>
            <p:ph type="body" sz="quarter" idx="1" hasCustomPrompt="1"/>
          </p:nvPr>
        </p:nvSpPr>
        <p:spPr>
          <a:xfrm>
            <a:off x="1871821" y="7520630"/>
            <a:ext cx="13526382" cy="4616649"/>
          </a:xfrm>
          <a:prstGeom prst="rect">
            <a:avLst/>
          </a:prstGeom>
        </p:spPr>
        <p:txBody>
          <a:bodyPr lIns="0" tIns="0" rIns="0" bIns="0"/>
          <a:lstStyle>
            <a:lvl1pPr marL="0" indent="0" defTabSz="914218">
              <a:lnSpc>
                <a:spcPts val="2400"/>
              </a:lnSpc>
              <a:spcBef>
                <a:spcPts val="2400"/>
              </a:spcBef>
              <a:buSzTx/>
              <a:buNone/>
              <a:defRPr sz="2100">
                <a:solidFill>
                  <a:srgbClr val="333333"/>
                </a:solidFill>
                <a:latin typeface="Verdana"/>
                <a:ea typeface="Verdana"/>
                <a:cs typeface="Verdana"/>
                <a:sym typeface="Verdana"/>
              </a:defRPr>
            </a:lvl1pPr>
            <a:lvl2pPr marL="0" indent="1079783" defTabSz="914218">
              <a:lnSpc>
                <a:spcPts val="2400"/>
              </a:lnSpc>
              <a:spcBef>
                <a:spcPts val="2400"/>
              </a:spcBef>
              <a:buSzTx/>
              <a:buNone/>
              <a:defRPr sz="2100">
                <a:solidFill>
                  <a:srgbClr val="333333"/>
                </a:solidFill>
                <a:latin typeface="Verdana"/>
                <a:ea typeface="Verdana"/>
                <a:cs typeface="Verdana"/>
                <a:sym typeface="Verdana"/>
              </a:defRPr>
            </a:lvl2pPr>
            <a:lvl3pPr marL="1079783" indent="-359928" defTabSz="914218">
              <a:lnSpc>
                <a:spcPts val="2400"/>
              </a:lnSpc>
              <a:spcBef>
                <a:spcPts val="2400"/>
              </a:spcBef>
              <a:buSzPct val="100000"/>
              <a:buChar char="●"/>
              <a:defRPr sz="2100">
                <a:solidFill>
                  <a:srgbClr val="333333"/>
                </a:solidFill>
                <a:latin typeface="Verdana"/>
                <a:ea typeface="Verdana"/>
                <a:cs typeface="Verdana"/>
                <a:sym typeface="Verdana"/>
              </a:defRPr>
            </a:lvl3pPr>
            <a:lvl4pPr marL="1079783" indent="-359928" defTabSz="914218">
              <a:lnSpc>
                <a:spcPts val="2400"/>
              </a:lnSpc>
              <a:spcBef>
                <a:spcPts val="2400"/>
              </a:spcBef>
              <a:buSzPct val="100000"/>
              <a:buAutoNum type="arabicPeriod"/>
              <a:defRPr sz="2100">
                <a:solidFill>
                  <a:srgbClr val="333333"/>
                </a:solidFill>
                <a:latin typeface="Verdana"/>
                <a:ea typeface="Verdana"/>
                <a:cs typeface="Verdana"/>
                <a:sym typeface="Verdana"/>
              </a:defRPr>
            </a:lvl4pPr>
            <a:lvl5pPr marL="0" indent="1079783" defTabSz="914218">
              <a:lnSpc>
                <a:spcPts val="2400"/>
              </a:lnSpc>
              <a:spcBef>
                <a:spcPts val="2400"/>
              </a:spcBef>
              <a:buSzTx/>
              <a:buNone/>
              <a:defRPr sz="2100">
                <a:solidFill>
                  <a:srgbClr val="333333"/>
                </a:solidFill>
                <a:latin typeface="Verdana"/>
                <a:ea typeface="Verdana"/>
                <a:cs typeface="Verdana"/>
                <a:sym typeface="Verdana"/>
              </a:defRPr>
            </a:lvl5pPr>
          </a:lstStyle>
          <a:p>
            <a:r>
              <a:t>In trimestLorem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a:p>
            <a:pPr lvl="1"/>
            <a:endParaRPr/>
          </a:p>
          <a:p>
            <a:pPr lvl="2"/>
            <a:endParaRPr/>
          </a:p>
          <a:p>
            <a:pPr lvl="3"/>
            <a:endParaRPr/>
          </a:p>
          <a:p>
            <a:pPr lvl="4"/>
            <a:endParaRPr/>
          </a:p>
        </p:txBody>
      </p:sp>
      <p:sp>
        <p:nvSpPr>
          <p:cNvPr id="284" name="Picture Placeholder 3"/>
          <p:cNvSpPr>
            <a:spLocks noGrp="1"/>
          </p:cNvSpPr>
          <p:nvPr>
            <p:ph type="pic" sz="quarter" idx="21"/>
          </p:nvPr>
        </p:nvSpPr>
        <p:spPr>
          <a:xfrm>
            <a:off x="1871786" y="2514600"/>
            <a:ext cx="6391692" cy="307777"/>
          </a:xfrm>
          <a:prstGeom prst="rect">
            <a:avLst/>
          </a:prstGeom>
        </p:spPr>
        <p:txBody>
          <a:bodyPr lIns="91439" tIns="45719" rIns="91439" bIns="45719">
            <a:noAutofit/>
          </a:bodyPr>
          <a:lstStyle/>
          <a:p>
            <a:endParaRPr/>
          </a:p>
        </p:txBody>
      </p:sp>
      <p:sp>
        <p:nvSpPr>
          <p:cNvPr id="285" name="Picture Placeholder 3"/>
          <p:cNvSpPr>
            <a:spLocks noGrp="1"/>
          </p:cNvSpPr>
          <p:nvPr>
            <p:ph type="pic" sz="quarter" idx="22"/>
          </p:nvPr>
        </p:nvSpPr>
        <p:spPr>
          <a:xfrm>
            <a:off x="8909860" y="2514600"/>
            <a:ext cx="6391691" cy="307777"/>
          </a:xfrm>
          <a:prstGeom prst="rect">
            <a:avLst/>
          </a:prstGeom>
        </p:spPr>
        <p:txBody>
          <a:bodyPr lIns="91439" tIns="45719" rIns="91439" bIns="45719">
            <a:noAutofit/>
          </a:bodyPr>
          <a:lstStyle/>
          <a:p>
            <a:endParaRPr/>
          </a:p>
        </p:txBody>
      </p:sp>
      <p:sp>
        <p:nvSpPr>
          <p:cNvPr id="286" name="Picture Placeholder 3"/>
          <p:cNvSpPr>
            <a:spLocks noGrp="1"/>
          </p:cNvSpPr>
          <p:nvPr>
            <p:ph type="pic" sz="quarter" idx="23"/>
          </p:nvPr>
        </p:nvSpPr>
        <p:spPr>
          <a:xfrm>
            <a:off x="15947933" y="2514600"/>
            <a:ext cx="6391691" cy="307777"/>
          </a:xfrm>
          <a:prstGeom prst="rect">
            <a:avLst/>
          </a:prstGeom>
        </p:spPr>
        <p:txBody>
          <a:bodyPr lIns="91439" tIns="45719" rIns="91439" bIns="45719">
            <a:noAutofit/>
          </a:bodyPr>
          <a:lstStyle/>
          <a:p>
            <a:endParaRPr/>
          </a:p>
        </p:txBody>
      </p:sp>
      <p:sp>
        <p:nvSpPr>
          <p:cNvPr id="2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Master Text and Image 2">
    <p:spTree>
      <p:nvGrpSpPr>
        <p:cNvPr id="1" name=""/>
        <p:cNvGrpSpPr/>
        <p:nvPr/>
      </p:nvGrpSpPr>
      <p:grpSpPr>
        <a:xfrm>
          <a:off x="0" y="0"/>
          <a:ext cx="0" cy="0"/>
          <a:chOff x="0" y="0"/>
          <a:chExt cx="0" cy="0"/>
        </a:xfrm>
      </p:grpSpPr>
      <p:sp>
        <p:nvSpPr>
          <p:cNvPr id="294" name="Rectangle 6"/>
          <p:cNvSpPr/>
          <p:nvPr/>
        </p:nvSpPr>
        <p:spPr>
          <a:xfrm>
            <a:off x="2" y="0"/>
            <a:ext cx="24384001" cy="1440000"/>
          </a:xfrm>
          <a:prstGeom prst="rect">
            <a:avLst/>
          </a:prstGeom>
          <a:solidFill>
            <a:srgbClr val="000059"/>
          </a:solidFill>
          <a:ln w="12700">
            <a:solidFill>
              <a:srgbClr val="000041"/>
            </a:solidFill>
            <a:miter/>
          </a:ln>
        </p:spPr>
        <p:txBody>
          <a:bodyPr lIns="50800" tIns="50800" rIns="50800" bIns="50800" anchor="ctr"/>
          <a:lstStyle/>
          <a:p>
            <a:pPr algn="ctr">
              <a:defRPr sz="2400">
                <a:solidFill>
                  <a:srgbClr val="FFFFFF"/>
                </a:solidFill>
                <a:latin typeface="Calibri"/>
                <a:ea typeface="Calibri"/>
                <a:cs typeface="Calibri"/>
                <a:sym typeface="Calibri"/>
              </a:defRPr>
            </a:pPr>
            <a:endParaRPr/>
          </a:p>
        </p:txBody>
      </p:sp>
      <p:pic>
        <p:nvPicPr>
          <p:cNvPr id="295" name="Picture 8" descr="Picture 8"/>
          <p:cNvPicPr>
            <a:picLocks noChangeAspect="1"/>
          </p:cNvPicPr>
          <p:nvPr/>
        </p:nvPicPr>
        <p:blipFill>
          <a:blip r:embed="rId2"/>
          <a:stretch>
            <a:fillRect/>
          </a:stretch>
        </p:blipFill>
        <p:spPr>
          <a:xfrm>
            <a:off x="21131265" y="701423"/>
            <a:ext cx="1333587" cy="1333501"/>
          </a:xfrm>
          <a:prstGeom prst="rect">
            <a:avLst/>
          </a:prstGeom>
          <a:ln w="12700">
            <a:miter lim="400000"/>
          </a:ln>
        </p:spPr>
      </p:pic>
      <p:sp>
        <p:nvSpPr>
          <p:cNvPr id="296" name="Slide Number Placeholder 5"/>
          <p:cNvSpPr txBox="1"/>
          <p:nvPr/>
        </p:nvSpPr>
        <p:spPr>
          <a:xfrm>
            <a:off x="1924163" y="12652037"/>
            <a:ext cx="5486402"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1828708">
              <a:defRPr sz="1800">
                <a:solidFill>
                  <a:srgbClr val="1032A1"/>
                </a:solidFill>
                <a:latin typeface="Verdana"/>
                <a:ea typeface="Verdana"/>
                <a:cs typeface="Verdana"/>
                <a:sym typeface="Verdana"/>
              </a:defRPr>
            </a:lvl1pPr>
          </a:lstStyle>
          <a:p>
            <a:r>
              <a:t>© ROCA Investments 2020</a:t>
            </a:r>
          </a:p>
        </p:txBody>
      </p:sp>
      <p:sp>
        <p:nvSpPr>
          <p:cNvPr id="297" name="Picture Placeholder 3"/>
          <p:cNvSpPr>
            <a:spLocks noGrp="1"/>
          </p:cNvSpPr>
          <p:nvPr>
            <p:ph type="pic" sz="quarter" idx="21"/>
          </p:nvPr>
        </p:nvSpPr>
        <p:spPr>
          <a:xfrm>
            <a:off x="1871786" y="2514600"/>
            <a:ext cx="6391692" cy="307777"/>
          </a:xfrm>
          <a:prstGeom prst="rect">
            <a:avLst/>
          </a:prstGeom>
        </p:spPr>
        <p:txBody>
          <a:bodyPr lIns="91439" tIns="45719" rIns="91439" bIns="45719">
            <a:noAutofit/>
          </a:bodyPr>
          <a:lstStyle/>
          <a:p>
            <a:endParaRPr/>
          </a:p>
        </p:txBody>
      </p:sp>
      <p:sp>
        <p:nvSpPr>
          <p:cNvPr id="298" name="Picture Placeholder 3"/>
          <p:cNvSpPr>
            <a:spLocks noGrp="1"/>
          </p:cNvSpPr>
          <p:nvPr>
            <p:ph type="pic" sz="quarter" idx="22"/>
          </p:nvPr>
        </p:nvSpPr>
        <p:spPr>
          <a:xfrm>
            <a:off x="8909860" y="2514600"/>
            <a:ext cx="6391691" cy="307777"/>
          </a:xfrm>
          <a:prstGeom prst="rect">
            <a:avLst/>
          </a:prstGeom>
        </p:spPr>
        <p:txBody>
          <a:bodyPr lIns="91439" tIns="45719" rIns="91439" bIns="45719">
            <a:noAutofit/>
          </a:bodyPr>
          <a:lstStyle/>
          <a:p>
            <a:endParaRPr/>
          </a:p>
        </p:txBody>
      </p:sp>
      <p:sp>
        <p:nvSpPr>
          <p:cNvPr id="299" name="Picture Placeholder 3"/>
          <p:cNvSpPr>
            <a:spLocks noGrp="1"/>
          </p:cNvSpPr>
          <p:nvPr>
            <p:ph type="pic" sz="quarter" idx="23"/>
          </p:nvPr>
        </p:nvSpPr>
        <p:spPr>
          <a:xfrm>
            <a:off x="15947933" y="2514600"/>
            <a:ext cx="6391691" cy="307777"/>
          </a:xfrm>
          <a:prstGeom prst="rect">
            <a:avLst/>
          </a:prstGeom>
        </p:spPr>
        <p:txBody>
          <a:bodyPr lIns="91439" tIns="45719" rIns="91439" bIns="45719">
            <a:noAutofit/>
          </a:bodyPr>
          <a:lstStyle/>
          <a:p>
            <a:endParaRPr/>
          </a:p>
        </p:txBody>
      </p:sp>
      <p:sp>
        <p:nvSpPr>
          <p:cNvPr id="300" name="Body Level One…"/>
          <p:cNvSpPr txBox="1">
            <a:spLocks noGrp="1"/>
          </p:cNvSpPr>
          <p:nvPr>
            <p:ph type="body" sz="quarter" idx="1"/>
          </p:nvPr>
        </p:nvSpPr>
        <p:spPr>
          <a:xfrm>
            <a:off x="1919411" y="7192536"/>
            <a:ext cx="6344065" cy="3744617"/>
          </a:xfrm>
          <a:prstGeom prst="rect">
            <a:avLst/>
          </a:prstGeom>
        </p:spPr>
        <p:txBody>
          <a:bodyPr lIns="0" tIns="0" rIns="0" bIns="0"/>
          <a:lstStyle>
            <a:lvl1pPr marL="0" indent="0" defTabSz="914218">
              <a:lnSpc>
                <a:spcPts val="5000"/>
              </a:lnSpc>
              <a:spcBef>
                <a:spcPts val="2400"/>
              </a:spcBef>
              <a:buSzTx/>
              <a:buNone/>
              <a:defRPr sz="3600">
                <a:solidFill>
                  <a:srgbClr val="1032A1"/>
                </a:solidFill>
                <a:latin typeface="Verdana"/>
                <a:ea typeface="Verdana"/>
                <a:cs typeface="Verdana"/>
                <a:sym typeface="Verdana"/>
              </a:defRPr>
            </a:lvl1pPr>
            <a:lvl2pPr marL="0" indent="0" defTabSz="914218">
              <a:lnSpc>
                <a:spcPts val="5000"/>
              </a:lnSpc>
              <a:spcBef>
                <a:spcPts val="2400"/>
              </a:spcBef>
              <a:buSzTx/>
              <a:buNone/>
              <a:defRPr sz="3600">
                <a:solidFill>
                  <a:srgbClr val="1032A1"/>
                </a:solidFill>
                <a:latin typeface="Verdana"/>
                <a:ea typeface="Verdana"/>
                <a:cs typeface="Verdana"/>
                <a:sym typeface="Verdana"/>
              </a:defRPr>
            </a:lvl2pPr>
            <a:lvl3pPr marL="1336875" indent="-617019" defTabSz="914218">
              <a:lnSpc>
                <a:spcPts val="5000"/>
              </a:lnSpc>
              <a:spcBef>
                <a:spcPts val="2400"/>
              </a:spcBef>
              <a:buSzPct val="100000"/>
              <a:buChar char="●"/>
              <a:defRPr sz="3600">
                <a:solidFill>
                  <a:srgbClr val="1032A1"/>
                </a:solidFill>
                <a:latin typeface="Verdana"/>
                <a:ea typeface="Verdana"/>
                <a:cs typeface="Verdana"/>
                <a:sym typeface="Verdana"/>
              </a:defRPr>
            </a:lvl3pPr>
            <a:lvl4pPr marL="1336875" indent="-617019" defTabSz="914218">
              <a:lnSpc>
                <a:spcPts val="5000"/>
              </a:lnSpc>
              <a:spcBef>
                <a:spcPts val="2400"/>
              </a:spcBef>
              <a:buSzPct val="100000"/>
              <a:buAutoNum type="arabicPeriod"/>
              <a:defRPr sz="3600">
                <a:solidFill>
                  <a:srgbClr val="1032A1"/>
                </a:solidFill>
                <a:latin typeface="Verdana"/>
                <a:ea typeface="Verdana"/>
                <a:cs typeface="Verdana"/>
                <a:sym typeface="Verdana"/>
              </a:defRPr>
            </a:lvl4pPr>
            <a:lvl5pPr marL="0" indent="1079783" defTabSz="914218">
              <a:lnSpc>
                <a:spcPts val="5000"/>
              </a:lnSpc>
              <a:spcBef>
                <a:spcPts val="2400"/>
              </a:spcBef>
              <a:buSzTx/>
              <a:buNone/>
              <a:defRPr sz="3600">
                <a:solidFill>
                  <a:srgbClr val="1032A1"/>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301" name="Text Placeholder 13"/>
          <p:cNvSpPr>
            <a:spLocks noGrp="1"/>
          </p:cNvSpPr>
          <p:nvPr>
            <p:ph type="body" sz="quarter" idx="24"/>
          </p:nvPr>
        </p:nvSpPr>
        <p:spPr>
          <a:xfrm>
            <a:off x="8955151" y="7192536"/>
            <a:ext cx="6344065" cy="3744617"/>
          </a:xfrm>
          <a:prstGeom prst="rect">
            <a:avLst/>
          </a:prstGeom>
        </p:spPr>
        <p:txBody>
          <a:bodyPr lIns="0" tIns="0" rIns="0" bIns="0"/>
          <a:lstStyle/>
          <a:p>
            <a:pPr marL="0" indent="0" defTabSz="914218">
              <a:lnSpc>
                <a:spcPts val="5000"/>
              </a:lnSpc>
              <a:spcBef>
                <a:spcPts val="2400"/>
              </a:spcBef>
              <a:buSzTx/>
              <a:buNone/>
              <a:defRPr sz="3600">
                <a:solidFill>
                  <a:srgbClr val="1032A1"/>
                </a:solidFill>
                <a:latin typeface="Verdana"/>
                <a:ea typeface="Verdana"/>
                <a:cs typeface="Verdana"/>
                <a:sym typeface="Verdana"/>
              </a:defRPr>
            </a:pPr>
            <a:endParaRPr/>
          </a:p>
        </p:txBody>
      </p:sp>
      <p:sp>
        <p:nvSpPr>
          <p:cNvPr id="302" name="Text Placeholder 13"/>
          <p:cNvSpPr>
            <a:spLocks noGrp="1"/>
          </p:cNvSpPr>
          <p:nvPr>
            <p:ph type="body" sz="quarter" idx="25"/>
          </p:nvPr>
        </p:nvSpPr>
        <p:spPr>
          <a:xfrm>
            <a:off x="16028215" y="7192536"/>
            <a:ext cx="6344065" cy="3744617"/>
          </a:xfrm>
          <a:prstGeom prst="rect">
            <a:avLst/>
          </a:prstGeom>
        </p:spPr>
        <p:txBody>
          <a:bodyPr lIns="0" tIns="0" rIns="0" bIns="0"/>
          <a:lstStyle/>
          <a:p>
            <a:pPr marL="0" indent="0" defTabSz="914218">
              <a:lnSpc>
                <a:spcPts val="5000"/>
              </a:lnSpc>
              <a:spcBef>
                <a:spcPts val="2400"/>
              </a:spcBef>
              <a:buSzTx/>
              <a:buNone/>
              <a:defRPr sz="3600">
                <a:solidFill>
                  <a:srgbClr val="1032A1"/>
                </a:solidFill>
                <a:latin typeface="Verdana"/>
                <a:ea typeface="Verdana"/>
                <a:cs typeface="Verdana"/>
                <a:sym typeface="Verdana"/>
              </a:defRPr>
            </a:pPr>
            <a:endParaRPr/>
          </a:p>
        </p:txBody>
      </p:sp>
      <p:sp>
        <p:nvSpPr>
          <p:cNvPr id="3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Back Cover">
    <p:spTree>
      <p:nvGrpSpPr>
        <p:cNvPr id="1" name=""/>
        <p:cNvGrpSpPr/>
        <p:nvPr/>
      </p:nvGrpSpPr>
      <p:grpSpPr>
        <a:xfrm>
          <a:off x="0" y="0"/>
          <a:ext cx="0" cy="0"/>
          <a:chOff x="0" y="0"/>
          <a:chExt cx="0" cy="0"/>
        </a:xfrm>
      </p:grpSpPr>
      <p:sp>
        <p:nvSpPr>
          <p:cNvPr id="310" name="Rectangle 4"/>
          <p:cNvSpPr/>
          <p:nvPr/>
        </p:nvSpPr>
        <p:spPr>
          <a:xfrm>
            <a:off x="2" y="9166862"/>
            <a:ext cx="24384001" cy="802435"/>
          </a:xfrm>
          <a:prstGeom prst="rect">
            <a:avLst/>
          </a:prstGeom>
          <a:solidFill>
            <a:srgbClr val="1032A1"/>
          </a:solidFill>
          <a:ln w="12700">
            <a:solidFill>
              <a:srgbClr val="000041"/>
            </a:solidFill>
            <a:miter/>
          </a:ln>
        </p:spPr>
        <p:txBody>
          <a:bodyPr lIns="50800" tIns="50800" rIns="50800" bIns="50800" anchor="ctr"/>
          <a:lstStyle/>
          <a:p>
            <a:pPr algn="ctr">
              <a:defRPr sz="2400">
                <a:solidFill>
                  <a:srgbClr val="FFFFFF"/>
                </a:solidFill>
                <a:latin typeface="Calibri"/>
                <a:ea typeface="Calibri"/>
                <a:cs typeface="Calibri"/>
                <a:sym typeface="Calibri"/>
              </a:defRPr>
            </a:pPr>
            <a:endParaRPr/>
          </a:p>
        </p:txBody>
      </p:sp>
      <p:sp>
        <p:nvSpPr>
          <p:cNvPr id="311" name="TextBox 9"/>
          <p:cNvSpPr txBox="1"/>
          <p:nvPr/>
        </p:nvSpPr>
        <p:spPr>
          <a:xfrm>
            <a:off x="1893302" y="10952274"/>
            <a:ext cx="5102320" cy="45777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3500"/>
              </a:lnSpc>
              <a:defRPr sz="2500" b="1">
                <a:solidFill>
                  <a:srgbClr val="FFFFFF"/>
                </a:solidFill>
                <a:latin typeface="Verdana"/>
                <a:ea typeface="Verdana"/>
                <a:cs typeface="Verdana"/>
                <a:sym typeface="Verdana"/>
              </a:defRPr>
            </a:pPr>
            <a:r>
              <a:t>ROCA Investments</a:t>
            </a:r>
            <a:endParaRPr>
              <a:latin typeface="Calibri"/>
              <a:ea typeface="Calibri"/>
              <a:cs typeface="Calibri"/>
              <a:sym typeface="Calibri"/>
            </a:endParaRPr>
          </a:p>
          <a:p>
            <a:pPr>
              <a:lnSpc>
                <a:spcPts val="3500"/>
              </a:lnSpc>
              <a:defRPr sz="2500">
                <a:solidFill>
                  <a:srgbClr val="FFFFFF"/>
                </a:solidFill>
                <a:latin typeface="Verdana"/>
                <a:ea typeface="Verdana"/>
                <a:cs typeface="Verdana"/>
                <a:sym typeface="Verdana"/>
              </a:defRPr>
            </a:pPr>
            <a:r>
              <a:t>Strada Gara Herastrau nr.4,</a:t>
            </a:r>
            <a:endParaRPr>
              <a:latin typeface="Calibri"/>
              <a:ea typeface="Calibri"/>
              <a:cs typeface="Calibri"/>
              <a:sym typeface="Calibri"/>
            </a:endParaRPr>
          </a:p>
          <a:p>
            <a:pPr>
              <a:lnSpc>
                <a:spcPts val="3500"/>
              </a:lnSpc>
              <a:defRPr sz="2500">
                <a:solidFill>
                  <a:srgbClr val="FFFFFF"/>
                </a:solidFill>
                <a:latin typeface="Verdana"/>
                <a:ea typeface="Verdana"/>
                <a:cs typeface="Verdana"/>
                <a:sym typeface="Verdana"/>
              </a:defRPr>
            </a:pPr>
            <a:r>
              <a:t>Bucuresti, 077190</a:t>
            </a:r>
            <a:endParaRPr>
              <a:latin typeface="Calibri"/>
              <a:ea typeface="Calibri"/>
              <a:cs typeface="Calibri"/>
              <a:sym typeface="Calibri"/>
            </a:endParaRPr>
          </a:p>
          <a:p>
            <a:pPr>
              <a:lnSpc>
                <a:spcPts val="3500"/>
              </a:lnSpc>
              <a:defRPr sz="2500">
                <a:solidFill>
                  <a:srgbClr val="FFFFFF"/>
                </a:solidFill>
                <a:latin typeface="Verdana"/>
                <a:ea typeface="Verdana"/>
                <a:cs typeface="Verdana"/>
                <a:sym typeface="Verdana"/>
              </a:defRPr>
            </a:pPr>
            <a:endParaRPr>
              <a:latin typeface="Calibri"/>
              <a:ea typeface="Calibri"/>
              <a:cs typeface="Calibri"/>
              <a:sym typeface="Calibri"/>
            </a:endParaRPr>
          </a:p>
        </p:txBody>
      </p:sp>
      <p:sp>
        <p:nvSpPr>
          <p:cNvPr id="312" name="TextBox 14"/>
          <p:cNvSpPr txBox="1"/>
          <p:nvPr/>
        </p:nvSpPr>
        <p:spPr>
          <a:xfrm>
            <a:off x="7197167" y="10952274"/>
            <a:ext cx="5102319" cy="2990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3500"/>
              </a:lnSpc>
              <a:defRPr sz="2500">
                <a:solidFill>
                  <a:srgbClr val="FFFFFF"/>
                </a:solidFill>
                <a:latin typeface="Verdana"/>
                <a:ea typeface="Verdana"/>
                <a:cs typeface="Verdana"/>
                <a:sym typeface="Verdana"/>
              </a:defRPr>
            </a:pPr>
            <a:r>
              <a:t>T + 40 (0)21 32 66 014</a:t>
            </a:r>
            <a:endParaRPr>
              <a:latin typeface="Calibri"/>
              <a:ea typeface="Calibri"/>
              <a:cs typeface="Calibri"/>
              <a:sym typeface="Calibri"/>
            </a:endParaRPr>
          </a:p>
          <a:p>
            <a:pPr>
              <a:lnSpc>
                <a:spcPts val="3500"/>
              </a:lnSpc>
              <a:defRPr sz="2500">
                <a:solidFill>
                  <a:srgbClr val="FFFFFF"/>
                </a:solidFill>
                <a:latin typeface="Verdana"/>
                <a:ea typeface="Verdana"/>
                <a:cs typeface="Verdana"/>
                <a:sym typeface="Verdana"/>
              </a:defRPr>
            </a:pPr>
            <a:r>
              <a:t>T + 40 (0)21 32 66 015</a:t>
            </a:r>
            <a:endParaRPr>
              <a:latin typeface="Calibri"/>
              <a:ea typeface="Calibri"/>
              <a:cs typeface="Calibri"/>
              <a:sym typeface="Calibri"/>
            </a:endParaRPr>
          </a:p>
          <a:p>
            <a:pPr>
              <a:lnSpc>
                <a:spcPts val="3500"/>
              </a:lnSpc>
              <a:defRPr sz="2500">
                <a:solidFill>
                  <a:srgbClr val="FFFFFF"/>
                </a:solidFill>
                <a:latin typeface="Verdana"/>
                <a:ea typeface="Verdana"/>
                <a:cs typeface="Verdana"/>
                <a:sym typeface="Verdana"/>
              </a:defRPr>
            </a:pPr>
            <a:r>
              <a:t>E-mail: contact@platformaROCA.ro</a:t>
            </a:r>
          </a:p>
        </p:txBody>
      </p:sp>
      <p:sp>
        <p:nvSpPr>
          <p:cNvPr id="313" name="TextBox 10"/>
          <p:cNvSpPr txBox="1"/>
          <p:nvPr/>
        </p:nvSpPr>
        <p:spPr>
          <a:xfrm>
            <a:off x="1867174" y="9327084"/>
            <a:ext cx="11417687"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solidFill>
                  <a:srgbClr val="FFFFFF"/>
                </a:solidFill>
                <a:latin typeface="Verdana"/>
                <a:ea typeface="Verdana"/>
                <a:cs typeface="Verdana"/>
                <a:sym typeface="Verdana"/>
              </a:defRPr>
            </a:lvl1pPr>
          </a:lstStyle>
          <a:p>
            <a:r>
              <a:t>Abordarea noastra | Portfolio | Echipa | News | Contact</a:t>
            </a:r>
          </a:p>
        </p:txBody>
      </p:sp>
      <p:pic>
        <p:nvPicPr>
          <p:cNvPr id="314" name="Picture 15" descr="Picture 15"/>
          <p:cNvPicPr>
            <a:picLocks noChangeAspect="1"/>
          </p:cNvPicPr>
          <p:nvPr/>
        </p:nvPicPr>
        <p:blipFill>
          <a:blip r:embed="rId2"/>
          <a:stretch>
            <a:fillRect/>
          </a:stretch>
        </p:blipFill>
        <p:spPr>
          <a:xfrm>
            <a:off x="21579126" y="9292720"/>
            <a:ext cx="901759" cy="469901"/>
          </a:xfrm>
          <a:prstGeom prst="rect">
            <a:avLst/>
          </a:prstGeom>
          <a:ln w="12700">
            <a:miter lim="400000"/>
          </a:ln>
        </p:spPr>
      </p:pic>
      <p:sp>
        <p:nvSpPr>
          <p:cNvPr id="315" name="Slide Number Placeholder 5"/>
          <p:cNvSpPr txBox="1"/>
          <p:nvPr/>
        </p:nvSpPr>
        <p:spPr>
          <a:xfrm>
            <a:off x="7989458" y="12972750"/>
            <a:ext cx="5193761" cy="368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defTabSz="1828708">
              <a:defRPr sz="2400" u="sng">
                <a:solidFill>
                  <a:srgbClr val="0000FF"/>
                </a:solidFill>
                <a:uFill>
                  <a:solidFill>
                    <a:srgbClr val="0000FF"/>
                  </a:solidFill>
                </a:uFill>
                <a:latin typeface="Verdana"/>
                <a:ea typeface="Verdana"/>
                <a:cs typeface="Verdana"/>
                <a:sym typeface="Verdana"/>
                <a:hlinkClick r:id="rId3"/>
              </a:defRPr>
            </a:lvl1pPr>
          </a:lstStyle>
          <a:p>
            <a:pPr>
              <a:defRPr u="none">
                <a:solidFill>
                  <a:srgbClr val="9696FF"/>
                </a:solidFill>
                <a:uFillTx/>
              </a:defRPr>
            </a:pPr>
            <a:r>
              <a:rPr u="sng">
                <a:solidFill>
                  <a:srgbClr val="0000FF"/>
                </a:solidFill>
                <a:uFill>
                  <a:solidFill>
                    <a:srgbClr val="0000FF"/>
                  </a:solidFill>
                </a:uFill>
                <a:hlinkClick r:id="rId3"/>
              </a:rPr>
              <a:t>ROCAinvestments.ro/</a:t>
            </a:r>
          </a:p>
        </p:txBody>
      </p:sp>
      <p:sp>
        <p:nvSpPr>
          <p:cNvPr id="316" name="Slide Number"/>
          <p:cNvSpPr txBox="1">
            <a:spLocks noGrp="1"/>
          </p:cNvSpPr>
          <p:nvPr>
            <p:ph type="sldNum" sz="quarter" idx="2"/>
          </p:nvPr>
        </p:nvSpPr>
        <p:spPr>
          <a:xfrm>
            <a:off x="14630400" y="11976100"/>
            <a:ext cx="5689600" cy="736601"/>
          </a:xfrm>
          <a:prstGeom prst="rect">
            <a:avLst/>
          </a:prstGeom>
        </p:spPr>
        <p:txBody>
          <a:bodyPr lIns="50800" tIns="50800" rIns="50800" bIns="50800" anchor="b"/>
          <a:lstStyle>
            <a:lvl1pPr algn="ctr" defTabSz="584200">
              <a:lnSpc>
                <a:spcPct val="100000"/>
              </a:lnSpc>
              <a:spcBef>
                <a:spcPts val="0"/>
              </a:spcBef>
              <a:defRPr sz="18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43" name="Slide Title"/>
          <p:cNvSpPr txBox="1">
            <a:spLocks noGrp="1"/>
          </p:cNvSpPr>
          <p:nvPr>
            <p:ph type="title" hasCustomPrompt="1"/>
          </p:nvPr>
        </p:nvSpPr>
        <p:spPr>
          <a:xfrm>
            <a:off x="1206500" y="1079500"/>
            <a:ext cx="21971000" cy="1433164"/>
          </a:xfrm>
          <a:prstGeom prst="rect">
            <a:avLst/>
          </a:prstGeom>
        </p:spPr>
        <p:txBody>
          <a:bodyPr lIns="50800" tIns="50800" rIns="50800" bIns="50800"/>
          <a:lstStyle>
            <a:lvl1pPr defTabSz="2438337">
              <a:lnSpc>
                <a:spcPct val="80000"/>
              </a:lnSpc>
              <a:defRPr sz="8500" b="1" spc="-170">
                <a:solidFill>
                  <a:srgbClr val="000000"/>
                </a:solidFill>
                <a:latin typeface="+mj-lt"/>
                <a:ea typeface="+mj-ea"/>
                <a:cs typeface="+mj-cs"/>
                <a:sym typeface="Helvetica Neue"/>
              </a:defRPr>
            </a:lvl1pPr>
          </a:lstStyle>
          <a:p>
            <a:r>
              <a:t>Slide Title</a:t>
            </a:r>
          </a:p>
        </p:txBody>
      </p:sp>
      <p:sp>
        <p:nvSpPr>
          <p:cNvPr id="44"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45" name="Body Level One…"/>
          <p:cNvSpPr txBox="1">
            <a:spLocks noGrp="1"/>
          </p:cNvSpPr>
          <p:nvPr>
            <p:ph type="body" idx="21" hasCustomPrompt="1"/>
          </p:nvPr>
        </p:nvSpPr>
        <p:spPr>
          <a:xfrm>
            <a:off x="1206500" y="4248503"/>
            <a:ext cx="21971000" cy="8256014"/>
          </a:xfrm>
          <a:prstGeom prst="rect">
            <a:avLst/>
          </a:prstGeom>
        </p:spPr>
        <p:txBody>
          <a:bodyPr/>
          <a:lstStyle/>
          <a:p>
            <a:r>
              <a:t>Slide bullet text</a:t>
            </a:r>
          </a:p>
        </p:txBody>
      </p:sp>
      <p:sp>
        <p:nvSpPr>
          <p:cNvPr id="46" name="Slide Number"/>
          <p:cNvSpPr txBox="1">
            <a:spLocks noGrp="1"/>
          </p:cNvSpPr>
          <p:nvPr>
            <p:ph type="sldNum" sz="quarter" idx="2"/>
          </p:nvPr>
        </p:nvSpPr>
        <p:spPr>
          <a:xfrm>
            <a:off x="12001500" y="13080999"/>
            <a:ext cx="368504" cy="374600"/>
          </a:xfrm>
          <a:prstGeom prst="rect">
            <a:avLst/>
          </a:prstGeom>
        </p:spPr>
        <p:txBody>
          <a:bodyPr lIns="50800" tIns="50800" rIns="50800" bIns="50800" anchor="b"/>
          <a:lstStyle>
            <a:lvl1pPr algn="ctr" defTabSz="584200">
              <a:lnSpc>
                <a:spcPct val="100000"/>
              </a:lnSpc>
              <a:spcBef>
                <a:spcPts val="0"/>
              </a:spcBef>
              <a:defRPr sz="18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3" name="Title Text"/>
          <p:cNvSpPr txBox="1">
            <a:spLocks noGrp="1"/>
          </p:cNvSpPr>
          <p:nvPr>
            <p:ph type="title"/>
          </p:nvPr>
        </p:nvSpPr>
        <p:spPr>
          <a:xfrm>
            <a:off x="1219200" y="254003"/>
            <a:ext cx="21945603" cy="1625602"/>
          </a:xfrm>
          <a:prstGeom prst="rect">
            <a:avLst/>
          </a:prstGeom>
        </p:spPr>
        <p:txBody>
          <a:bodyPr lIns="45719" tIns="45719" rIns="45719" bIns="45719" anchor="ctr"/>
          <a:lstStyle/>
          <a:p>
            <a:r>
              <a:t>Title Text</a:t>
            </a:r>
          </a:p>
        </p:txBody>
      </p:sp>
      <p:sp>
        <p:nvSpPr>
          <p:cNvPr id="3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331" name="bg object 16"/>
          <p:cNvSpPr/>
          <p:nvPr/>
        </p:nvSpPr>
        <p:spPr>
          <a:xfrm>
            <a:off x="0" y="1"/>
            <a:ext cx="24383999" cy="13715037"/>
          </a:xfrm>
          <a:prstGeom prst="rect">
            <a:avLst/>
          </a:prstGeom>
          <a:solidFill>
            <a:srgbClr val="535353"/>
          </a:solidFill>
          <a:ln w="12700">
            <a:miter lim="400000"/>
          </a:ln>
        </p:spPr>
        <p:txBody>
          <a:bodyPr lIns="50800" tIns="50800" rIns="50800" bIns="50800"/>
          <a:lstStyle/>
          <a:p>
            <a:pPr>
              <a:defRPr sz="2100">
                <a:latin typeface="Calibri"/>
                <a:ea typeface="Calibri"/>
                <a:cs typeface="Calibri"/>
                <a:sym typeface="Calibri"/>
              </a:defRPr>
            </a:pPr>
            <a:endParaRPr/>
          </a:p>
        </p:txBody>
      </p:sp>
      <p:sp>
        <p:nvSpPr>
          <p:cNvPr id="332" name="Title Text"/>
          <p:cNvSpPr txBox="1">
            <a:spLocks noGrp="1"/>
          </p:cNvSpPr>
          <p:nvPr>
            <p:ph type="title"/>
          </p:nvPr>
        </p:nvSpPr>
        <p:spPr>
          <a:prstGeom prst="rect">
            <a:avLst/>
          </a:prstGeom>
        </p:spPr>
        <p:txBody>
          <a:bodyPr/>
          <a:lstStyle>
            <a:lvl1pPr>
              <a:defRPr sz="12000" b="1">
                <a:solidFill>
                  <a:srgbClr val="FFFFFF"/>
                </a:solidFill>
                <a:latin typeface="Arial"/>
                <a:ea typeface="Arial"/>
                <a:cs typeface="Arial"/>
                <a:sym typeface="Arial"/>
              </a:defRPr>
            </a:lvl1pPr>
          </a:lstStyle>
          <a:p>
            <a:r>
              <a:t>Title Text</a:t>
            </a:r>
          </a:p>
        </p:txBody>
      </p:sp>
      <p:sp>
        <p:nvSpPr>
          <p:cNvPr id="333" name="Body Level One…"/>
          <p:cNvSpPr txBox="1">
            <a:spLocks noGrp="1"/>
          </p:cNvSpPr>
          <p:nvPr>
            <p:ph type="body" sz="quarter" idx="1"/>
          </p:nvPr>
        </p:nvSpPr>
        <p:spPr>
          <a:xfrm>
            <a:off x="1872121" y="4110316"/>
            <a:ext cx="20701349" cy="307777"/>
          </a:xfrm>
          <a:prstGeom prst="rect">
            <a:avLst/>
          </a:prstGeom>
        </p:spPr>
        <p:txBody>
          <a:bodyPr lIns="0" tIns="0" rIns="0" bIns="0"/>
          <a:lstStyle>
            <a:lvl1pPr marL="0" indent="0" defTabSz="914218">
              <a:lnSpc>
                <a:spcPts val="2400"/>
              </a:lnSpc>
              <a:spcBef>
                <a:spcPts val="2400"/>
              </a:spcBef>
              <a:buSzTx/>
              <a:buNone/>
              <a:defRPr sz="2100">
                <a:solidFill>
                  <a:srgbClr val="000059"/>
                </a:solidFill>
                <a:latin typeface="Verdana"/>
                <a:ea typeface="Verdana"/>
                <a:cs typeface="Verdana"/>
                <a:sym typeface="Verdana"/>
              </a:defRPr>
            </a:lvl1pPr>
            <a:lvl2pPr marL="0" indent="1079783" defTabSz="914218">
              <a:lnSpc>
                <a:spcPts val="2400"/>
              </a:lnSpc>
              <a:spcBef>
                <a:spcPts val="2400"/>
              </a:spcBef>
              <a:buSzTx/>
              <a:buNone/>
              <a:defRPr sz="2100">
                <a:solidFill>
                  <a:srgbClr val="000059"/>
                </a:solidFill>
                <a:latin typeface="Verdana"/>
                <a:ea typeface="Verdana"/>
                <a:cs typeface="Verdana"/>
                <a:sym typeface="Verdana"/>
              </a:defRPr>
            </a:lvl2pPr>
            <a:lvl3pPr marL="1079783" indent="-359928" defTabSz="914218">
              <a:lnSpc>
                <a:spcPts val="2400"/>
              </a:lnSpc>
              <a:spcBef>
                <a:spcPts val="2400"/>
              </a:spcBef>
              <a:buSzPct val="100000"/>
              <a:buChar char="●"/>
              <a:defRPr sz="2100">
                <a:solidFill>
                  <a:srgbClr val="000059"/>
                </a:solidFill>
                <a:latin typeface="Verdana"/>
                <a:ea typeface="Verdana"/>
                <a:cs typeface="Verdana"/>
                <a:sym typeface="Verdana"/>
              </a:defRPr>
            </a:lvl3pPr>
            <a:lvl4pPr marL="1079783" indent="-359928" defTabSz="914218">
              <a:lnSpc>
                <a:spcPts val="2400"/>
              </a:lnSpc>
              <a:spcBef>
                <a:spcPts val="2400"/>
              </a:spcBef>
              <a:buSzPct val="100000"/>
              <a:buAutoNum type="arabicPeriod"/>
              <a:defRPr sz="2100">
                <a:solidFill>
                  <a:srgbClr val="000059"/>
                </a:solidFill>
                <a:latin typeface="Verdana"/>
                <a:ea typeface="Verdana"/>
                <a:cs typeface="Verdana"/>
                <a:sym typeface="Verdana"/>
              </a:defRPr>
            </a:lvl4pPr>
            <a:lvl5pPr marL="0" indent="1079783" defTabSz="914218">
              <a:lnSpc>
                <a:spcPts val="2400"/>
              </a:lnSpc>
              <a:spcBef>
                <a:spcPts val="2400"/>
              </a:spcBef>
              <a:buSzTx/>
              <a:buNone/>
              <a:defRPr sz="2100">
                <a:solidFill>
                  <a:srgbClr val="000059"/>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334" name="Slide Number"/>
          <p:cNvSpPr txBox="1">
            <a:spLocks noGrp="1"/>
          </p:cNvSpPr>
          <p:nvPr>
            <p:ph type="sldNum" sz="quarter" idx="2"/>
          </p:nvPr>
        </p:nvSpPr>
        <p:spPr>
          <a:prstGeom prst="rect">
            <a:avLst/>
          </a:prstGeom>
        </p:spPr>
        <p:txBody>
          <a:bodyPr/>
          <a:lstStyle>
            <a:lvl1pPr>
              <a:defRPr>
                <a:solidFill>
                  <a:srgbClr val="888899"/>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53" name="Body Level One…"/>
          <p:cNvSpPr txBox="1">
            <a:spLocks noGrp="1"/>
          </p:cNvSpPr>
          <p:nvPr>
            <p:ph type="body" idx="1" hasCustomPrompt="1"/>
          </p:nvPr>
        </p:nvSpPr>
        <p:spPr>
          <a:xfrm>
            <a:off x="1206500" y="4248503"/>
            <a:ext cx="21971000" cy="8256014"/>
          </a:xfrm>
          <a:prstGeom prst="rect">
            <a:avLst/>
          </a:prstGeom>
        </p:spPr>
        <p:txBody>
          <a:bodyPr numCol="2" spcCol="1098550"/>
          <a:lstStyle/>
          <a:p>
            <a:r>
              <a:t>Slide bullet text</a:t>
            </a:r>
          </a:p>
          <a:p>
            <a:pPr lvl="1"/>
            <a:endParaRPr/>
          </a:p>
          <a:p>
            <a:pPr lvl="2"/>
            <a:endParaRPr/>
          </a:p>
          <a:p>
            <a:pPr lvl="3"/>
            <a:endParaRPr/>
          </a:p>
          <a:p>
            <a:pPr lvl="4"/>
            <a:endParaRPr/>
          </a:p>
        </p:txBody>
      </p:sp>
      <p:sp>
        <p:nvSpPr>
          <p:cNvPr id="54" name="Slide Number"/>
          <p:cNvSpPr txBox="1">
            <a:spLocks noGrp="1"/>
          </p:cNvSpPr>
          <p:nvPr>
            <p:ph type="sldNum" sz="quarter" idx="2"/>
          </p:nvPr>
        </p:nvSpPr>
        <p:spPr>
          <a:xfrm>
            <a:off x="12001500" y="13080999"/>
            <a:ext cx="368504" cy="374600"/>
          </a:xfrm>
          <a:prstGeom prst="rect">
            <a:avLst/>
          </a:prstGeom>
        </p:spPr>
        <p:txBody>
          <a:bodyPr lIns="50800" tIns="50800" rIns="50800" bIns="50800" anchor="b"/>
          <a:lstStyle>
            <a:lvl1pPr algn="ctr" defTabSz="584200">
              <a:lnSpc>
                <a:spcPct val="100000"/>
              </a:lnSpc>
              <a:spcBef>
                <a:spcPts val="0"/>
              </a:spcBef>
              <a:defRPr sz="18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61" name="Body Level One…"/>
          <p:cNvSpPr txBox="1">
            <a:spLocks noGrp="1"/>
          </p:cNvSpPr>
          <p:nvPr>
            <p:ph type="body" sz="quarter" idx="1" hasCustomPrompt="1"/>
          </p:nvPr>
        </p:nvSpPr>
        <p:spPr>
          <a:xfrm>
            <a:off x="1206500" y="2372961"/>
            <a:ext cx="9779000" cy="934781"/>
          </a:xfrm>
          <a:prstGeom prst="rect">
            <a:avLst/>
          </a:prstGeom>
        </p:spPr>
        <p:txBody>
          <a:bodyPr lIns="45718" tIns="45718" rIns="45718" bIns="45718"/>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62" name="Body Level One…"/>
          <p:cNvSpPr txBox="1">
            <a:spLocks noGrp="1"/>
          </p:cNvSpPr>
          <p:nvPr>
            <p:ph type="body" sz="half" idx="21" hasCustomPrompt="1"/>
          </p:nvPr>
        </p:nvSpPr>
        <p:spPr>
          <a:xfrm>
            <a:off x="1206500" y="4248503"/>
            <a:ext cx="9779000" cy="8256631"/>
          </a:xfrm>
          <a:prstGeom prst="rect">
            <a:avLst/>
          </a:prstGeom>
        </p:spPr>
        <p:txBody>
          <a:bodyPr/>
          <a:lstStyle/>
          <a:p>
            <a:r>
              <a:t>Slide bullet text</a:t>
            </a:r>
          </a:p>
        </p:txBody>
      </p:sp>
      <p:sp>
        <p:nvSpPr>
          <p:cNvPr id="63" name="Bowl of pappardelle pasta with parsley butter, roasted hazelnuts and shaved parmesan cheese"/>
          <p:cNvSpPr>
            <a:spLocks noGrp="1"/>
          </p:cNvSpPr>
          <p:nvPr>
            <p:ph type="pic" idx="22"/>
          </p:nvPr>
        </p:nvSpPr>
        <p:spPr>
          <a:xfrm>
            <a:off x="12192000" y="-407266"/>
            <a:ext cx="10916874" cy="14555833"/>
          </a:xfrm>
          <a:prstGeom prst="rect">
            <a:avLst/>
          </a:prstGeom>
        </p:spPr>
        <p:txBody>
          <a:bodyPr lIns="91439" tIns="45719" rIns="91439" bIns="45719">
            <a:noAutofit/>
          </a:bodyPr>
          <a:lstStyle/>
          <a:p>
            <a:endParaRPr/>
          </a:p>
        </p:txBody>
      </p:sp>
      <p:sp>
        <p:nvSpPr>
          <p:cNvPr id="64" name="Slide Title"/>
          <p:cNvSpPr txBox="1">
            <a:spLocks noGrp="1"/>
          </p:cNvSpPr>
          <p:nvPr>
            <p:ph type="title" hasCustomPrompt="1"/>
          </p:nvPr>
        </p:nvSpPr>
        <p:spPr>
          <a:xfrm>
            <a:off x="1206500" y="1079500"/>
            <a:ext cx="9779000" cy="1435100"/>
          </a:xfrm>
          <a:prstGeom prst="rect">
            <a:avLst/>
          </a:prstGeom>
        </p:spPr>
        <p:txBody>
          <a:bodyPr lIns="50800" tIns="50800" rIns="50800" bIns="50800"/>
          <a:lstStyle>
            <a:lvl1pPr defTabSz="2438337">
              <a:lnSpc>
                <a:spcPct val="80000"/>
              </a:lnSpc>
              <a:defRPr sz="8500" b="1" spc="-170">
                <a:solidFill>
                  <a:srgbClr val="000000"/>
                </a:solidFill>
                <a:latin typeface="+mj-lt"/>
                <a:ea typeface="+mj-ea"/>
                <a:cs typeface="+mj-cs"/>
                <a:sym typeface="Helvetica Neue"/>
              </a:defRPr>
            </a:lvl1pPr>
          </a:lstStyle>
          <a:p>
            <a:r>
              <a:t>Slide Title</a:t>
            </a:r>
          </a:p>
        </p:txBody>
      </p:sp>
      <p:sp>
        <p:nvSpPr>
          <p:cNvPr id="65" name="Slide Number"/>
          <p:cNvSpPr txBox="1">
            <a:spLocks noGrp="1"/>
          </p:cNvSpPr>
          <p:nvPr>
            <p:ph type="sldNum" sz="quarter" idx="2"/>
          </p:nvPr>
        </p:nvSpPr>
        <p:spPr>
          <a:xfrm>
            <a:off x="12001500" y="13080999"/>
            <a:ext cx="368504" cy="374600"/>
          </a:xfrm>
          <a:prstGeom prst="rect">
            <a:avLst/>
          </a:prstGeom>
        </p:spPr>
        <p:txBody>
          <a:bodyPr lIns="50800" tIns="50800" rIns="50800" bIns="50800" anchor="b"/>
          <a:lstStyle>
            <a:lvl1pPr algn="ctr" defTabSz="584200">
              <a:lnSpc>
                <a:spcPct val="100000"/>
              </a:lnSpc>
              <a:spcBef>
                <a:spcPts val="0"/>
              </a:spcBef>
              <a:defRPr sz="18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Bullets &amp; Live Video Small">
    <p:spTree>
      <p:nvGrpSpPr>
        <p:cNvPr id="1" name=""/>
        <p:cNvGrpSpPr/>
        <p:nvPr/>
      </p:nvGrpSpPr>
      <p:grpSpPr>
        <a:xfrm>
          <a:off x="0" y="0"/>
          <a:ext cx="0" cy="0"/>
          <a:chOff x="0" y="0"/>
          <a:chExt cx="0" cy="0"/>
        </a:xfrm>
      </p:grpSpPr>
      <p:sp>
        <p:nvSpPr>
          <p:cNvPr id="72" name="Body Level One…"/>
          <p:cNvSpPr txBox="1">
            <a:spLocks noGrp="1"/>
          </p:cNvSpPr>
          <p:nvPr>
            <p:ph type="body" sz="quarter" idx="1" hasCustomPrompt="1"/>
          </p:nvPr>
        </p:nvSpPr>
        <p:spPr>
          <a:xfrm>
            <a:off x="1206500" y="2372961"/>
            <a:ext cx="9779000" cy="934781"/>
          </a:xfrm>
          <a:prstGeom prst="rect">
            <a:avLst/>
          </a:prstGeom>
        </p:spPr>
        <p:txBody>
          <a:bodyPr lIns="45718" tIns="45718" rIns="45718" bIns="45718"/>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73" name="Body Level One…"/>
          <p:cNvSpPr txBox="1">
            <a:spLocks noGrp="1"/>
          </p:cNvSpPr>
          <p:nvPr>
            <p:ph type="body" sz="half" idx="21" hasCustomPrompt="1"/>
          </p:nvPr>
        </p:nvSpPr>
        <p:spPr>
          <a:xfrm>
            <a:off x="1206500" y="4248503"/>
            <a:ext cx="9779000" cy="8256631"/>
          </a:xfrm>
          <a:prstGeom prst="rect">
            <a:avLst/>
          </a:prstGeom>
        </p:spPr>
        <p:txBody>
          <a:bodyPr/>
          <a:lstStyle/>
          <a:p>
            <a:r>
              <a:t>Slide bullet text</a:t>
            </a:r>
          </a:p>
        </p:txBody>
      </p:sp>
      <p:sp>
        <p:nvSpPr>
          <p:cNvPr id="74" name="Slide Title"/>
          <p:cNvSpPr txBox="1">
            <a:spLocks noGrp="1"/>
          </p:cNvSpPr>
          <p:nvPr>
            <p:ph type="title" hasCustomPrompt="1"/>
          </p:nvPr>
        </p:nvSpPr>
        <p:spPr>
          <a:xfrm>
            <a:off x="1206500" y="1079500"/>
            <a:ext cx="9779000" cy="1435100"/>
          </a:xfrm>
          <a:prstGeom prst="rect">
            <a:avLst/>
          </a:prstGeom>
        </p:spPr>
        <p:txBody>
          <a:bodyPr lIns="50800" tIns="50800" rIns="50800" bIns="50800"/>
          <a:lstStyle>
            <a:lvl1pPr defTabSz="2438337">
              <a:lnSpc>
                <a:spcPct val="80000"/>
              </a:lnSpc>
              <a:defRPr sz="8500" b="1" spc="-170">
                <a:solidFill>
                  <a:srgbClr val="000000"/>
                </a:solidFill>
                <a:latin typeface="+mj-lt"/>
                <a:ea typeface="+mj-ea"/>
                <a:cs typeface="+mj-cs"/>
                <a:sym typeface="Helvetica Neue"/>
              </a:defRPr>
            </a:lvl1pPr>
          </a:lstStyle>
          <a:p>
            <a:r>
              <a:t>Slide Title</a:t>
            </a:r>
          </a:p>
        </p:txBody>
      </p:sp>
      <p:sp>
        <p:nvSpPr>
          <p:cNvPr id="75" name="Slide Number"/>
          <p:cNvSpPr txBox="1">
            <a:spLocks noGrp="1"/>
          </p:cNvSpPr>
          <p:nvPr>
            <p:ph type="sldNum" sz="quarter" idx="2"/>
          </p:nvPr>
        </p:nvSpPr>
        <p:spPr>
          <a:xfrm>
            <a:off x="12001500" y="13080999"/>
            <a:ext cx="368504" cy="374600"/>
          </a:xfrm>
          <a:prstGeom prst="rect">
            <a:avLst/>
          </a:prstGeom>
        </p:spPr>
        <p:txBody>
          <a:bodyPr lIns="50800" tIns="50800" rIns="50800" bIns="50800" anchor="b"/>
          <a:lstStyle>
            <a:lvl1pPr algn="ctr" defTabSz="584200">
              <a:lnSpc>
                <a:spcPct val="100000"/>
              </a:lnSpc>
              <a:spcBef>
                <a:spcPts val="0"/>
              </a:spcBef>
              <a:defRPr sz="18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Live Video Large">
    <p:spTree>
      <p:nvGrpSpPr>
        <p:cNvPr id="1" name=""/>
        <p:cNvGrpSpPr/>
        <p:nvPr/>
      </p:nvGrpSpPr>
      <p:grpSpPr>
        <a:xfrm>
          <a:off x="0" y="0"/>
          <a:ext cx="0" cy="0"/>
          <a:chOff x="0" y="0"/>
          <a:chExt cx="0" cy="0"/>
        </a:xfrm>
      </p:grpSpPr>
      <p:sp>
        <p:nvSpPr>
          <p:cNvPr id="82" name="Body Level One…"/>
          <p:cNvSpPr txBox="1">
            <a:spLocks noGrp="1"/>
          </p:cNvSpPr>
          <p:nvPr>
            <p:ph type="body" sz="quarter" idx="1" hasCustomPrompt="1"/>
          </p:nvPr>
        </p:nvSpPr>
        <p:spPr>
          <a:xfrm>
            <a:off x="1206500" y="2372961"/>
            <a:ext cx="9779000" cy="934781"/>
          </a:xfrm>
          <a:prstGeom prst="rect">
            <a:avLst/>
          </a:prstGeom>
        </p:spPr>
        <p:txBody>
          <a:bodyPr lIns="45718" tIns="45718" rIns="45718" bIns="45718"/>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83" name="Body Level One…"/>
          <p:cNvSpPr txBox="1">
            <a:spLocks noGrp="1"/>
          </p:cNvSpPr>
          <p:nvPr>
            <p:ph type="body" sz="half" idx="21" hasCustomPrompt="1"/>
          </p:nvPr>
        </p:nvSpPr>
        <p:spPr>
          <a:xfrm>
            <a:off x="1206500" y="4248503"/>
            <a:ext cx="9779000" cy="8256631"/>
          </a:xfrm>
          <a:prstGeom prst="rect">
            <a:avLst/>
          </a:prstGeom>
        </p:spPr>
        <p:txBody>
          <a:bodyPr/>
          <a:lstStyle/>
          <a:p>
            <a:r>
              <a:t>Slide bullet text</a:t>
            </a:r>
          </a:p>
        </p:txBody>
      </p:sp>
      <p:sp>
        <p:nvSpPr>
          <p:cNvPr id="84" name="Slide Title"/>
          <p:cNvSpPr txBox="1">
            <a:spLocks noGrp="1"/>
          </p:cNvSpPr>
          <p:nvPr>
            <p:ph type="title" hasCustomPrompt="1"/>
          </p:nvPr>
        </p:nvSpPr>
        <p:spPr>
          <a:xfrm>
            <a:off x="1206500" y="1079500"/>
            <a:ext cx="9779000" cy="1435100"/>
          </a:xfrm>
          <a:prstGeom prst="rect">
            <a:avLst/>
          </a:prstGeom>
        </p:spPr>
        <p:txBody>
          <a:bodyPr lIns="50800" tIns="50800" rIns="50800" bIns="50800"/>
          <a:lstStyle>
            <a:lvl1pPr defTabSz="2438337">
              <a:lnSpc>
                <a:spcPct val="80000"/>
              </a:lnSpc>
              <a:defRPr sz="8500" b="1" spc="-170">
                <a:solidFill>
                  <a:srgbClr val="000000"/>
                </a:solidFill>
                <a:latin typeface="+mj-lt"/>
                <a:ea typeface="+mj-ea"/>
                <a:cs typeface="+mj-cs"/>
                <a:sym typeface="Helvetica Neue"/>
              </a:defRPr>
            </a:lvl1pPr>
          </a:lstStyle>
          <a:p>
            <a:r>
              <a:t>Slide Title</a:t>
            </a:r>
          </a:p>
        </p:txBody>
      </p:sp>
      <p:sp>
        <p:nvSpPr>
          <p:cNvPr id="85" name="Slide Number"/>
          <p:cNvSpPr txBox="1">
            <a:spLocks noGrp="1"/>
          </p:cNvSpPr>
          <p:nvPr>
            <p:ph type="sldNum" sz="quarter" idx="2"/>
          </p:nvPr>
        </p:nvSpPr>
        <p:spPr>
          <a:xfrm>
            <a:off x="12001500" y="13080999"/>
            <a:ext cx="368504" cy="374600"/>
          </a:xfrm>
          <a:prstGeom prst="rect">
            <a:avLst/>
          </a:prstGeom>
        </p:spPr>
        <p:txBody>
          <a:bodyPr lIns="50800" tIns="50800" rIns="50800" bIns="50800" anchor="b"/>
          <a:lstStyle>
            <a:lvl1pPr algn="ctr" defTabSz="584200">
              <a:lnSpc>
                <a:spcPct val="100000"/>
              </a:lnSpc>
              <a:spcBef>
                <a:spcPts val="0"/>
              </a:spcBef>
              <a:defRPr sz="18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ection">
    <p:spTree>
      <p:nvGrpSpPr>
        <p:cNvPr id="1" name=""/>
        <p:cNvGrpSpPr/>
        <p:nvPr/>
      </p:nvGrpSpPr>
      <p:grpSpPr>
        <a:xfrm>
          <a:off x="0" y="0"/>
          <a:ext cx="0" cy="0"/>
          <a:chOff x="0" y="0"/>
          <a:chExt cx="0" cy="0"/>
        </a:xfrm>
      </p:grpSpPr>
      <p:sp>
        <p:nvSpPr>
          <p:cNvPr id="92" name="Section Title"/>
          <p:cNvSpPr txBox="1">
            <a:spLocks noGrp="1"/>
          </p:cNvSpPr>
          <p:nvPr>
            <p:ph type="title" hasCustomPrompt="1"/>
          </p:nvPr>
        </p:nvSpPr>
        <p:spPr>
          <a:xfrm>
            <a:off x="1206496" y="4533900"/>
            <a:ext cx="21971005" cy="4648200"/>
          </a:xfrm>
          <a:prstGeom prst="rect">
            <a:avLst/>
          </a:prstGeom>
        </p:spPr>
        <p:txBody>
          <a:bodyPr lIns="50800" tIns="50800" rIns="50800" bIns="50800" anchor="ctr"/>
          <a:lstStyle>
            <a:lvl1pPr defTabSz="2438337">
              <a:lnSpc>
                <a:spcPct val="80000"/>
              </a:lnSpc>
              <a:defRPr sz="11600" spc="-232">
                <a:solidFill>
                  <a:srgbClr val="000000"/>
                </a:solidFill>
                <a:latin typeface="Helvetica Neue Medium"/>
                <a:ea typeface="Helvetica Neue Medium"/>
                <a:cs typeface="Helvetica Neue Medium"/>
                <a:sym typeface="Helvetica Neue Medium"/>
              </a:defRPr>
            </a:lvl1pPr>
          </a:lstStyle>
          <a:p>
            <a:r>
              <a:t>Section Title</a:t>
            </a:r>
          </a:p>
        </p:txBody>
      </p:sp>
      <p:sp>
        <p:nvSpPr>
          <p:cNvPr id="93" name="Slide Number"/>
          <p:cNvSpPr txBox="1">
            <a:spLocks noGrp="1"/>
          </p:cNvSpPr>
          <p:nvPr>
            <p:ph type="sldNum" sz="quarter" idx="2"/>
          </p:nvPr>
        </p:nvSpPr>
        <p:spPr>
          <a:xfrm>
            <a:off x="12001500" y="13085233"/>
            <a:ext cx="368504" cy="374600"/>
          </a:xfrm>
          <a:prstGeom prst="rect">
            <a:avLst/>
          </a:prstGeom>
        </p:spPr>
        <p:txBody>
          <a:bodyPr lIns="50800" tIns="50800" rIns="50800" bIns="50800" anchor="b"/>
          <a:lstStyle>
            <a:lvl1pPr algn="ctr" defTabSz="584200">
              <a:lnSpc>
                <a:spcPct val="100000"/>
              </a:lnSpc>
              <a:spcBef>
                <a:spcPts val="0"/>
              </a:spcBef>
              <a:defRPr sz="18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00" name="Slide Title"/>
          <p:cNvSpPr txBox="1">
            <a:spLocks noGrp="1"/>
          </p:cNvSpPr>
          <p:nvPr>
            <p:ph type="title" hasCustomPrompt="1"/>
          </p:nvPr>
        </p:nvSpPr>
        <p:spPr>
          <a:xfrm>
            <a:off x="1206500" y="1079500"/>
            <a:ext cx="21971000" cy="1434950"/>
          </a:xfrm>
          <a:prstGeom prst="rect">
            <a:avLst/>
          </a:prstGeom>
        </p:spPr>
        <p:txBody>
          <a:bodyPr lIns="50800" tIns="50800" rIns="50800" bIns="50800"/>
          <a:lstStyle>
            <a:lvl1pPr defTabSz="2438337">
              <a:lnSpc>
                <a:spcPct val="80000"/>
              </a:lnSpc>
              <a:defRPr sz="8500" b="1" spc="-170">
                <a:solidFill>
                  <a:srgbClr val="000000"/>
                </a:solidFill>
                <a:latin typeface="+mj-lt"/>
                <a:ea typeface="+mj-ea"/>
                <a:cs typeface="+mj-cs"/>
                <a:sym typeface="Helvetica Neue"/>
              </a:defRPr>
            </a:lvl1pPr>
          </a:lstStyle>
          <a:p>
            <a:r>
              <a:t>Slide Title</a:t>
            </a:r>
          </a:p>
        </p:txBody>
      </p:sp>
      <p:sp>
        <p:nvSpPr>
          <p:cNvPr id="101"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102" name="Slide Number"/>
          <p:cNvSpPr txBox="1">
            <a:spLocks noGrp="1"/>
          </p:cNvSpPr>
          <p:nvPr>
            <p:ph type="sldNum" sz="quarter" idx="2"/>
          </p:nvPr>
        </p:nvSpPr>
        <p:spPr>
          <a:xfrm>
            <a:off x="12001500" y="13080999"/>
            <a:ext cx="368504" cy="374600"/>
          </a:xfrm>
          <a:prstGeom prst="rect">
            <a:avLst/>
          </a:prstGeom>
        </p:spPr>
        <p:txBody>
          <a:bodyPr lIns="50800" tIns="50800" rIns="50800" bIns="50800" anchor="b"/>
          <a:lstStyle>
            <a:lvl1pPr algn="ctr" defTabSz="584200">
              <a:lnSpc>
                <a:spcPct val="100000"/>
              </a:lnSpc>
              <a:spcBef>
                <a:spcPts val="0"/>
              </a:spcBef>
              <a:defRPr sz="18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872121" y="2646378"/>
            <a:ext cx="20701349" cy="1800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Title Text</a:t>
            </a:r>
          </a:p>
        </p:txBody>
      </p:sp>
      <p:pic>
        <p:nvPicPr>
          <p:cNvPr id="3" name="Picture 6" descr="Picture 6"/>
          <p:cNvPicPr>
            <a:picLocks noChangeAspect="1"/>
          </p:cNvPicPr>
          <p:nvPr/>
        </p:nvPicPr>
        <p:blipFill>
          <a:blip r:embed="rId33"/>
          <a:stretch>
            <a:fillRect/>
          </a:stretch>
        </p:blipFill>
        <p:spPr>
          <a:xfrm>
            <a:off x="-122721" y="-68581"/>
            <a:ext cx="24629445" cy="13853162"/>
          </a:xfrm>
          <a:prstGeom prst="rect">
            <a:avLst/>
          </a:prstGeom>
          <a:ln w="12700">
            <a:miter lim="400000"/>
          </a:ln>
        </p:spPr>
      </p:pic>
      <p:sp>
        <p:nvSpPr>
          <p:cNvPr id="4" name="Body Level One…"/>
          <p:cNvSpPr txBox="1">
            <a:spLocks noGrp="1"/>
          </p:cNvSpPr>
          <p:nvPr>
            <p:ph type="body" idx="1"/>
          </p:nvPr>
        </p:nvSpPr>
        <p:spPr>
          <a:xfrm>
            <a:off x="1219200" y="3200400"/>
            <a:ext cx="21945600" cy="90519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22076338" y="12499458"/>
            <a:ext cx="497136" cy="457201"/>
          </a:xfrm>
          <a:prstGeom prst="rect">
            <a:avLst/>
          </a:prstGeom>
          <a:ln w="12700">
            <a:miter lim="400000"/>
          </a:ln>
        </p:spPr>
        <p:txBody>
          <a:bodyPr wrap="none" lIns="0" tIns="0" rIns="0" bIns="0">
            <a:spAutoFit/>
          </a:bodyPr>
          <a:lstStyle>
            <a:lvl1pPr algn="r">
              <a:defRPr sz="3000">
                <a:solidFill>
                  <a:srgbClr val="858585"/>
                </a:solidFill>
                <a:latin typeface="Verdana"/>
                <a:ea typeface="Verdana"/>
                <a:cs typeface="Verdana"/>
                <a:sym typeface="Verdan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Lst>
  <p:transition spd="med"/>
  <p:txStyles>
    <p:titleStyle>
      <a:lvl1pPr marL="0" marR="0" indent="0" algn="l" defTabSz="914218" rtl="0" latinLnBrk="0">
        <a:lnSpc>
          <a:spcPts val="5000"/>
        </a:lnSpc>
        <a:spcBef>
          <a:spcPts val="0"/>
        </a:spcBef>
        <a:spcAft>
          <a:spcPts val="0"/>
        </a:spcAft>
        <a:buClrTx/>
        <a:buSzTx/>
        <a:buFontTx/>
        <a:buNone/>
        <a:tabLst/>
        <a:defRPr sz="4800" b="0" i="0" u="none" strike="noStrike" cap="none" spc="0" baseline="0">
          <a:solidFill>
            <a:srgbClr val="1032A1"/>
          </a:solidFill>
          <a:uFillTx/>
          <a:latin typeface="Verdana"/>
          <a:ea typeface="Verdana"/>
          <a:cs typeface="Verdana"/>
          <a:sym typeface="Verdana"/>
        </a:defRPr>
      </a:lvl1pPr>
      <a:lvl2pPr marL="0" marR="0" indent="0" algn="l" defTabSz="914218" rtl="0" latinLnBrk="0">
        <a:lnSpc>
          <a:spcPts val="5000"/>
        </a:lnSpc>
        <a:spcBef>
          <a:spcPts val="0"/>
        </a:spcBef>
        <a:spcAft>
          <a:spcPts val="0"/>
        </a:spcAft>
        <a:buClrTx/>
        <a:buSzTx/>
        <a:buFontTx/>
        <a:buNone/>
        <a:tabLst/>
        <a:defRPr sz="4800" b="0" i="0" u="none" strike="noStrike" cap="none" spc="0" baseline="0">
          <a:solidFill>
            <a:srgbClr val="1032A1"/>
          </a:solidFill>
          <a:uFillTx/>
          <a:latin typeface="Verdana"/>
          <a:ea typeface="Verdana"/>
          <a:cs typeface="Verdana"/>
          <a:sym typeface="Verdana"/>
        </a:defRPr>
      </a:lvl2pPr>
      <a:lvl3pPr marL="0" marR="0" indent="0" algn="l" defTabSz="914218" rtl="0" latinLnBrk="0">
        <a:lnSpc>
          <a:spcPts val="5000"/>
        </a:lnSpc>
        <a:spcBef>
          <a:spcPts val="0"/>
        </a:spcBef>
        <a:spcAft>
          <a:spcPts val="0"/>
        </a:spcAft>
        <a:buClrTx/>
        <a:buSzTx/>
        <a:buFontTx/>
        <a:buNone/>
        <a:tabLst/>
        <a:defRPr sz="4800" b="0" i="0" u="none" strike="noStrike" cap="none" spc="0" baseline="0">
          <a:solidFill>
            <a:srgbClr val="1032A1"/>
          </a:solidFill>
          <a:uFillTx/>
          <a:latin typeface="Verdana"/>
          <a:ea typeface="Verdana"/>
          <a:cs typeface="Verdana"/>
          <a:sym typeface="Verdana"/>
        </a:defRPr>
      </a:lvl3pPr>
      <a:lvl4pPr marL="0" marR="0" indent="0" algn="l" defTabSz="914218" rtl="0" latinLnBrk="0">
        <a:lnSpc>
          <a:spcPts val="5000"/>
        </a:lnSpc>
        <a:spcBef>
          <a:spcPts val="0"/>
        </a:spcBef>
        <a:spcAft>
          <a:spcPts val="0"/>
        </a:spcAft>
        <a:buClrTx/>
        <a:buSzTx/>
        <a:buFontTx/>
        <a:buNone/>
        <a:tabLst/>
        <a:defRPr sz="4800" b="0" i="0" u="none" strike="noStrike" cap="none" spc="0" baseline="0">
          <a:solidFill>
            <a:srgbClr val="1032A1"/>
          </a:solidFill>
          <a:uFillTx/>
          <a:latin typeface="Verdana"/>
          <a:ea typeface="Verdana"/>
          <a:cs typeface="Verdana"/>
          <a:sym typeface="Verdana"/>
        </a:defRPr>
      </a:lvl4pPr>
      <a:lvl5pPr marL="0" marR="0" indent="0" algn="l" defTabSz="914218" rtl="0" latinLnBrk="0">
        <a:lnSpc>
          <a:spcPts val="5000"/>
        </a:lnSpc>
        <a:spcBef>
          <a:spcPts val="0"/>
        </a:spcBef>
        <a:spcAft>
          <a:spcPts val="0"/>
        </a:spcAft>
        <a:buClrTx/>
        <a:buSzTx/>
        <a:buFontTx/>
        <a:buNone/>
        <a:tabLst/>
        <a:defRPr sz="4800" b="0" i="0" u="none" strike="noStrike" cap="none" spc="0" baseline="0">
          <a:solidFill>
            <a:srgbClr val="1032A1"/>
          </a:solidFill>
          <a:uFillTx/>
          <a:latin typeface="Verdana"/>
          <a:ea typeface="Verdana"/>
          <a:cs typeface="Verdana"/>
          <a:sym typeface="Verdana"/>
        </a:defRPr>
      </a:lvl5pPr>
      <a:lvl6pPr marL="0" marR="0" indent="0" algn="l" defTabSz="914218" rtl="0" latinLnBrk="0">
        <a:lnSpc>
          <a:spcPts val="5000"/>
        </a:lnSpc>
        <a:spcBef>
          <a:spcPts val="0"/>
        </a:spcBef>
        <a:spcAft>
          <a:spcPts val="0"/>
        </a:spcAft>
        <a:buClrTx/>
        <a:buSzTx/>
        <a:buFontTx/>
        <a:buNone/>
        <a:tabLst/>
        <a:defRPr sz="4800" b="0" i="0" u="none" strike="noStrike" cap="none" spc="0" baseline="0">
          <a:solidFill>
            <a:srgbClr val="1032A1"/>
          </a:solidFill>
          <a:uFillTx/>
          <a:latin typeface="Verdana"/>
          <a:ea typeface="Verdana"/>
          <a:cs typeface="Verdana"/>
          <a:sym typeface="Verdana"/>
        </a:defRPr>
      </a:lvl6pPr>
      <a:lvl7pPr marL="0" marR="0" indent="0" algn="l" defTabSz="914218" rtl="0" latinLnBrk="0">
        <a:lnSpc>
          <a:spcPts val="5000"/>
        </a:lnSpc>
        <a:spcBef>
          <a:spcPts val="0"/>
        </a:spcBef>
        <a:spcAft>
          <a:spcPts val="0"/>
        </a:spcAft>
        <a:buClrTx/>
        <a:buSzTx/>
        <a:buFontTx/>
        <a:buNone/>
        <a:tabLst/>
        <a:defRPr sz="4800" b="0" i="0" u="none" strike="noStrike" cap="none" spc="0" baseline="0">
          <a:solidFill>
            <a:srgbClr val="1032A1"/>
          </a:solidFill>
          <a:uFillTx/>
          <a:latin typeface="Verdana"/>
          <a:ea typeface="Verdana"/>
          <a:cs typeface="Verdana"/>
          <a:sym typeface="Verdana"/>
        </a:defRPr>
      </a:lvl7pPr>
      <a:lvl8pPr marL="0" marR="0" indent="0" algn="l" defTabSz="914218" rtl="0" latinLnBrk="0">
        <a:lnSpc>
          <a:spcPts val="5000"/>
        </a:lnSpc>
        <a:spcBef>
          <a:spcPts val="0"/>
        </a:spcBef>
        <a:spcAft>
          <a:spcPts val="0"/>
        </a:spcAft>
        <a:buClrTx/>
        <a:buSzTx/>
        <a:buFontTx/>
        <a:buNone/>
        <a:tabLst/>
        <a:defRPr sz="4800" b="0" i="0" u="none" strike="noStrike" cap="none" spc="0" baseline="0">
          <a:solidFill>
            <a:srgbClr val="1032A1"/>
          </a:solidFill>
          <a:uFillTx/>
          <a:latin typeface="Verdana"/>
          <a:ea typeface="Verdana"/>
          <a:cs typeface="Verdana"/>
          <a:sym typeface="Verdana"/>
        </a:defRPr>
      </a:lvl8pPr>
      <a:lvl9pPr marL="0" marR="0" indent="0" algn="l" defTabSz="914218" rtl="0" latinLnBrk="0">
        <a:lnSpc>
          <a:spcPts val="5000"/>
        </a:lnSpc>
        <a:spcBef>
          <a:spcPts val="0"/>
        </a:spcBef>
        <a:spcAft>
          <a:spcPts val="0"/>
        </a:spcAft>
        <a:buClrTx/>
        <a:buSzTx/>
        <a:buFontTx/>
        <a:buNone/>
        <a:tabLst/>
        <a:defRPr sz="4800" b="0" i="0" u="none" strike="noStrike" cap="none" spc="0" baseline="0">
          <a:solidFill>
            <a:srgbClr val="1032A1"/>
          </a:solidFill>
          <a:uFillTx/>
          <a:latin typeface="Verdana"/>
          <a:ea typeface="Verdana"/>
          <a:cs typeface="Verdana"/>
          <a:sym typeface="Verdana"/>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r" defTabSz="2438337" rtl="0" latinLnBrk="0">
        <a:lnSpc>
          <a:spcPct val="90000"/>
        </a:lnSpc>
        <a:spcBef>
          <a:spcPts val="4500"/>
        </a:spcBef>
        <a:spcAft>
          <a:spcPts val="0"/>
        </a:spcAft>
        <a:buClrTx/>
        <a:buSzTx/>
        <a:buFontTx/>
        <a:buNone/>
        <a:tabLst/>
        <a:defRPr sz="3000" b="0" i="0" u="none" strike="noStrike" cap="none" spc="0" baseline="0">
          <a:solidFill>
            <a:schemeClr val="tx1"/>
          </a:solidFill>
          <a:uFillTx/>
          <a:latin typeface="+mn-lt"/>
          <a:ea typeface="+mn-ea"/>
          <a:cs typeface="+mn-cs"/>
          <a:sym typeface="Verdana"/>
        </a:defRPr>
      </a:lvl1pPr>
      <a:lvl2pPr marL="0" marR="0" indent="0" algn="r" defTabSz="2438337" rtl="0" latinLnBrk="0">
        <a:lnSpc>
          <a:spcPct val="90000"/>
        </a:lnSpc>
        <a:spcBef>
          <a:spcPts val="4500"/>
        </a:spcBef>
        <a:spcAft>
          <a:spcPts val="0"/>
        </a:spcAft>
        <a:buClrTx/>
        <a:buSzTx/>
        <a:buFontTx/>
        <a:buNone/>
        <a:tabLst/>
        <a:defRPr sz="3000" b="0" i="0" u="none" strike="noStrike" cap="none" spc="0" baseline="0">
          <a:solidFill>
            <a:schemeClr val="tx1"/>
          </a:solidFill>
          <a:uFillTx/>
          <a:latin typeface="+mn-lt"/>
          <a:ea typeface="+mn-ea"/>
          <a:cs typeface="+mn-cs"/>
          <a:sym typeface="Verdana"/>
        </a:defRPr>
      </a:lvl2pPr>
      <a:lvl3pPr marL="0" marR="0" indent="0" algn="r" defTabSz="2438337" rtl="0" latinLnBrk="0">
        <a:lnSpc>
          <a:spcPct val="90000"/>
        </a:lnSpc>
        <a:spcBef>
          <a:spcPts val="4500"/>
        </a:spcBef>
        <a:spcAft>
          <a:spcPts val="0"/>
        </a:spcAft>
        <a:buClrTx/>
        <a:buSzTx/>
        <a:buFontTx/>
        <a:buNone/>
        <a:tabLst/>
        <a:defRPr sz="3000" b="0" i="0" u="none" strike="noStrike" cap="none" spc="0" baseline="0">
          <a:solidFill>
            <a:schemeClr val="tx1"/>
          </a:solidFill>
          <a:uFillTx/>
          <a:latin typeface="+mn-lt"/>
          <a:ea typeface="+mn-ea"/>
          <a:cs typeface="+mn-cs"/>
          <a:sym typeface="Verdana"/>
        </a:defRPr>
      </a:lvl3pPr>
      <a:lvl4pPr marL="0" marR="0" indent="0" algn="r" defTabSz="2438337" rtl="0" latinLnBrk="0">
        <a:lnSpc>
          <a:spcPct val="90000"/>
        </a:lnSpc>
        <a:spcBef>
          <a:spcPts val="4500"/>
        </a:spcBef>
        <a:spcAft>
          <a:spcPts val="0"/>
        </a:spcAft>
        <a:buClrTx/>
        <a:buSzTx/>
        <a:buFontTx/>
        <a:buNone/>
        <a:tabLst/>
        <a:defRPr sz="3000" b="0" i="0" u="none" strike="noStrike" cap="none" spc="0" baseline="0">
          <a:solidFill>
            <a:schemeClr val="tx1"/>
          </a:solidFill>
          <a:uFillTx/>
          <a:latin typeface="+mn-lt"/>
          <a:ea typeface="+mn-ea"/>
          <a:cs typeface="+mn-cs"/>
          <a:sym typeface="Verdana"/>
        </a:defRPr>
      </a:lvl4pPr>
      <a:lvl5pPr marL="0" marR="0" indent="0" algn="r" defTabSz="2438337" rtl="0" latinLnBrk="0">
        <a:lnSpc>
          <a:spcPct val="90000"/>
        </a:lnSpc>
        <a:spcBef>
          <a:spcPts val="4500"/>
        </a:spcBef>
        <a:spcAft>
          <a:spcPts val="0"/>
        </a:spcAft>
        <a:buClrTx/>
        <a:buSzTx/>
        <a:buFontTx/>
        <a:buNone/>
        <a:tabLst/>
        <a:defRPr sz="3000" b="0" i="0" u="none" strike="noStrike" cap="none" spc="0" baseline="0">
          <a:solidFill>
            <a:schemeClr val="tx1"/>
          </a:solidFill>
          <a:uFillTx/>
          <a:latin typeface="+mn-lt"/>
          <a:ea typeface="+mn-ea"/>
          <a:cs typeface="+mn-cs"/>
          <a:sym typeface="Verdana"/>
        </a:defRPr>
      </a:lvl5pPr>
      <a:lvl6pPr marL="0" marR="0" indent="0" algn="r" defTabSz="2438337" rtl="0" latinLnBrk="0">
        <a:lnSpc>
          <a:spcPct val="90000"/>
        </a:lnSpc>
        <a:spcBef>
          <a:spcPts val="4500"/>
        </a:spcBef>
        <a:spcAft>
          <a:spcPts val="0"/>
        </a:spcAft>
        <a:buClrTx/>
        <a:buSzTx/>
        <a:buFontTx/>
        <a:buNone/>
        <a:tabLst/>
        <a:defRPr sz="3000" b="0" i="0" u="none" strike="noStrike" cap="none" spc="0" baseline="0">
          <a:solidFill>
            <a:schemeClr val="tx1"/>
          </a:solidFill>
          <a:uFillTx/>
          <a:latin typeface="+mn-lt"/>
          <a:ea typeface="+mn-ea"/>
          <a:cs typeface="+mn-cs"/>
          <a:sym typeface="Verdana"/>
        </a:defRPr>
      </a:lvl6pPr>
      <a:lvl7pPr marL="0" marR="0" indent="0" algn="r" defTabSz="2438337" rtl="0" latinLnBrk="0">
        <a:lnSpc>
          <a:spcPct val="90000"/>
        </a:lnSpc>
        <a:spcBef>
          <a:spcPts val="4500"/>
        </a:spcBef>
        <a:spcAft>
          <a:spcPts val="0"/>
        </a:spcAft>
        <a:buClrTx/>
        <a:buSzTx/>
        <a:buFontTx/>
        <a:buNone/>
        <a:tabLst/>
        <a:defRPr sz="3000" b="0" i="0" u="none" strike="noStrike" cap="none" spc="0" baseline="0">
          <a:solidFill>
            <a:schemeClr val="tx1"/>
          </a:solidFill>
          <a:uFillTx/>
          <a:latin typeface="+mn-lt"/>
          <a:ea typeface="+mn-ea"/>
          <a:cs typeface="+mn-cs"/>
          <a:sym typeface="Verdana"/>
        </a:defRPr>
      </a:lvl7pPr>
      <a:lvl8pPr marL="0" marR="0" indent="0" algn="r" defTabSz="2438337" rtl="0" latinLnBrk="0">
        <a:lnSpc>
          <a:spcPct val="90000"/>
        </a:lnSpc>
        <a:spcBef>
          <a:spcPts val="4500"/>
        </a:spcBef>
        <a:spcAft>
          <a:spcPts val="0"/>
        </a:spcAft>
        <a:buClrTx/>
        <a:buSzTx/>
        <a:buFontTx/>
        <a:buNone/>
        <a:tabLst/>
        <a:defRPr sz="3000" b="0" i="0" u="none" strike="noStrike" cap="none" spc="0" baseline="0">
          <a:solidFill>
            <a:schemeClr val="tx1"/>
          </a:solidFill>
          <a:uFillTx/>
          <a:latin typeface="+mn-lt"/>
          <a:ea typeface="+mn-ea"/>
          <a:cs typeface="+mn-cs"/>
          <a:sym typeface="Verdana"/>
        </a:defRPr>
      </a:lvl8pPr>
      <a:lvl9pPr marL="0" marR="0" indent="0" algn="r" defTabSz="2438337" rtl="0" latinLnBrk="0">
        <a:lnSpc>
          <a:spcPct val="90000"/>
        </a:lnSpc>
        <a:spcBef>
          <a:spcPts val="4500"/>
        </a:spcBef>
        <a:spcAft>
          <a:spcPts val="0"/>
        </a:spcAft>
        <a:buClrTx/>
        <a:buSzTx/>
        <a:buFontTx/>
        <a:buNone/>
        <a:tabLst/>
        <a:defRPr sz="3000" b="0" i="0" u="none" strike="noStrike" cap="none" spc="0" baseline="0">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rocainvestments.ro/"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 name="fundal_cover.jpg" descr="fundal_cover.jpg"/>
          <p:cNvPicPr>
            <a:picLocks noChangeAspect="1"/>
          </p:cNvPicPr>
          <p:nvPr/>
        </p:nvPicPr>
        <p:blipFill>
          <a:blip r:embed="rId2"/>
          <a:stretch>
            <a:fillRect/>
          </a:stretch>
        </p:blipFill>
        <p:spPr>
          <a:xfrm>
            <a:off x="-194529" y="0"/>
            <a:ext cx="24578529" cy="14747116"/>
          </a:xfrm>
          <a:prstGeom prst="rect">
            <a:avLst/>
          </a:prstGeom>
          <a:ln w="12700">
            <a:miter lim="400000"/>
          </a:ln>
        </p:spPr>
      </p:pic>
      <p:pic>
        <p:nvPicPr>
          <p:cNvPr id="344" name="Image" descr="Image"/>
          <p:cNvPicPr>
            <a:picLocks noChangeAspect="1"/>
          </p:cNvPicPr>
          <p:nvPr/>
        </p:nvPicPr>
        <p:blipFill>
          <a:blip r:embed="rId3"/>
          <a:stretch>
            <a:fillRect/>
          </a:stretch>
        </p:blipFill>
        <p:spPr>
          <a:xfrm>
            <a:off x="2494940" y="4290540"/>
            <a:ext cx="13262102" cy="1788188"/>
          </a:xfrm>
          <a:prstGeom prst="rect">
            <a:avLst/>
          </a:prstGeom>
          <a:ln w="12700">
            <a:miter lim="400000"/>
          </a:ln>
        </p:spPr>
      </p:pic>
      <p:sp>
        <p:nvSpPr>
          <p:cNvPr id="345" name="Raport anual 2023"/>
          <p:cNvSpPr txBox="1"/>
          <p:nvPr/>
        </p:nvSpPr>
        <p:spPr>
          <a:xfrm>
            <a:off x="2466866" y="5814583"/>
            <a:ext cx="4862165" cy="7673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pc="-144">
                <a:solidFill>
                  <a:srgbClr val="FFFFFF"/>
                </a:solidFill>
                <a:latin typeface="Univers 55 Roman"/>
                <a:ea typeface="Univers 55 Roman"/>
                <a:cs typeface="Univers 55 Roman"/>
                <a:sym typeface="Univers 55 Roman"/>
              </a:defRPr>
            </a:lvl1pPr>
          </a:lstStyle>
          <a:p>
            <a:r>
              <a:rPr dirty="0" err="1">
                <a:latin typeface="Arial" panose="020B0604020202020204" pitchFamily="34" charset="0"/>
                <a:cs typeface="Arial" panose="020B0604020202020204" pitchFamily="34" charset="0"/>
              </a:rPr>
              <a:t>Raport</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anual</a:t>
            </a:r>
            <a:r>
              <a:rPr dirty="0">
                <a:latin typeface="Arial" panose="020B0604020202020204" pitchFamily="34" charset="0"/>
                <a:cs typeface="Arial" panose="020B0604020202020204" pitchFamily="34" charset="0"/>
              </a:rPr>
              <a:t> 2023</a:t>
            </a:r>
          </a:p>
        </p:txBody>
      </p:sp>
      <p:sp>
        <p:nvSpPr>
          <p:cNvPr id="346" name="rocainvestments.ro/"/>
          <p:cNvSpPr txBox="1"/>
          <p:nvPr/>
        </p:nvSpPr>
        <p:spPr>
          <a:xfrm>
            <a:off x="20933333" y="12366094"/>
            <a:ext cx="2133148" cy="3795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u="sng" spc="-39">
                <a:solidFill>
                  <a:srgbClr val="0000FF"/>
                </a:solidFill>
                <a:uFill>
                  <a:solidFill>
                    <a:srgbClr val="0000FF"/>
                  </a:solidFill>
                </a:uFill>
                <a:latin typeface="Univers 55 Roman"/>
                <a:ea typeface="Univers 55 Roman"/>
                <a:cs typeface="Univers 55 Roman"/>
                <a:sym typeface="Univers 55 Roman"/>
                <a:hlinkClick r:id="rId4"/>
              </a:defRPr>
            </a:lvl1pPr>
          </a:lstStyle>
          <a:p>
            <a:pPr>
              <a:defRPr>
                <a:solidFill>
                  <a:srgbClr val="FFFFFF"/>
                </a:solidFill>
                <a:uFill>
                  <a:solidFill>
                    <a:srgbClr val="0563C1"/>
                  </a:solidFill>
                </a:uFill>
              </a:defRPr>
            </a:pPr>
            <a:r>
              <a:rPr dirty="0">
                <a:solidFill>
                  <a:schemeClr val="bg1"/>
                </a:solidFill>
                <a:uFill>
                  <a:solidFill>
                    <a:srgbClr val="0000FF"/>
                  </a:solidFill>
                </a:uFill>
                <a:hlinkClick r:id="rId4">
                  <a:extLst>
                    <a:ext uri="{A12FA001-AC4F-418D-AE19-62706E023703}">
                      <ahyp:hlinkClr xmlns:ahyp="http://schemas.microsoft.com/office/drawing/2018/hyperlinkcolor" val="tx"/>
                    </a:ext>
                  </a:extLst>
                </a:hlinkClick>
              </a:rPr>
              <a:t>rocainvestments.ro</a:t>
            </a:r>
            <a:r>
              <a:rPr lang="ro-RO" dirty="0">
                <a:solidFill>
                  <a:schemeClr val="bg1"/>
                </a:solidFill>
                <a:uFill>
                  <a:solidFill>
                    <a:srgbClr val="0000FF"/>
                  </a:solidFill>
                </a:uFill>
                <a:hlinkClick r:id="rId4">
                  <a:extLst>
                    <a:ext uri="{A12FA001-AC4F-418D-AE19-62706E023703}">
                      <ahyp:hlinkClr xmlns:ahyp="http://schemas.microsoft.com/office/drawing/2018/hyperlinkcolor" val="tx"/>
                    </a:ext>
                  </a:extLst>
                </a:hlinkClick>
              </a:rPr>
              <a:t> </a:t>
            </a:r>
            <a:endParaRPr dirty="0">
              <a:solidFill>
                <a:schemeClr val="bg1"/>
              </a:solidFill>
              <a:uFill>
                <a:solidFill>
                  <a:srgbClr val="0000FF"/>
                </a:solidFill>
              </a:uFill>
              <a:hlinkClick r:id="rId4">
                <a:extLst>
                  <a:ext uri="{A12FA001-AC4F-418D-AE19-62706E023703}">
                    <ahyp:hlinkClr xmlns:ahyp="http://schemas.microsoft.com/office/drawing/2018/hyperlinkcolor" val="tx"/>
                  </a:ext>
                </a:extLst>
              </a:hlinkClick>
            </a:endParaRPr>
          </a:p>
        </p:txBody>
      </p:sp>
      <p:pic>
        <p:nvPicPr>
          <p:cNvPr id="347" name="Image" descr="Image"/>
          <p:cNvPicPr>
            <a:picLocks noChangeAspect="1"/>
          </p:cNvPicPr>
          <p:nvPr/>
        </p:nvPicPr>
        <p:blipFill>
          <a:blip r:embed="rId5"/>
          <a:stretch>
            <a:fillRect/>
          </a:stretch>
        </p:blipFill>
        <p:spPr>
          <a:xfrm>
            <a:off x="20789486" y="736790"/>
            <a:ext cx="2874498" cy="2874504"/>
          </a:xfrm>
          <a:prstGeom prst="rect">
            <a:avLst/>
          </a:prstGeom>
          <a:ln w="12700">
            <a:miter lim="400000"/>
          </a:ln>
        </p:spPr>
      </p:pic>
      <p:sp>
        <p:nvSpPr>
          <p:cNvPr id="348" name="Raport anual 2023"/>
          <p:cNvSpPr txBox="1"/>
          <p:nvPr/>
        </p:nvSpPr>
        <p:spPr>
          <a:xfrm>
            <a:off x="2494941" y="7444507"/>
            <a:ext cx="12550407"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00000"/>
              </a:lnSpc>
              <a:spcBef>
                <a:spcPts val="0"/>
              </a:spcBef>
              <a:defRPr spc="-144">
                <a:solidFill>
                  <a:srgbClr val="FFFFFF"/>
                </a:solidFill>
                <a:latin typeface="Univers 65 Bold"/>
                <a:ea typeface="Univers 65 Bold"/>
                <a:cs typeface="Univers 65 Bold"/>
                <a:sym typeface="Univers 65 Bold"/>
              </a:defRPr>
            </a:pPr>
            <a:r>
              <a:rPr dirty="0">
                <a:latin typeface="Arial" panose="020B0604020202020204" pitchFamily="34" charset="0"/>
                <a:cs typeface="Arial" panose="020B0604020202020204" pitchFamily="34" charset="0"/>
              </a:rPr>
              <a:t>Cum </a:t>
            </a:r>
            <a:r>
              <a:rPr dirty="0" err="1">
                <a:latin typeface="Arial" panose="020B0604020202020204" pitchFamily="34" charset="0"/>
                <a:cs typeface="Arial" panose="020B0604020202020204" pitchFamily="34" charset="0"/>
              </a:rPr>
              <a:t>măsurăm</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dinamismul</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în</a:t>
            </a:r>
            <a:r>
              <a:rPr dirty="0">
                <a:latin typeface="Arial" panose="020B0604020202020204" pitchFamily="34" charset="0"/>
                <a:cs typeface="Arial" panose="020B0604020202020204" pitchFamily="34" charset="0"/>
              </a:rPr>
              <a:t> Private Equity. </a:t>
            </a:r>
            <a:endParaRPr lang="ro-RO" dirty="0">
              <a:latin typeface="Arial" panose="020B0604020202020204" pitchFamily="34" charset="0"/>
              <a:cs typeface="Arial" panose="020B0604020202020204" pitchFamily="34" charset="0"/>
            </a:endParaRPr>
          </a:p>
          <a:p>
            <a:pPr>
              <a:lnSpc>
                <a:spcPct val="100000"/>
              </a:lnSpc>
              <a:spcBef>
                <a:spcPts val="0"/>
              </a:spcBef>
              <a:defRPr spc="-144">
                <a:solidFill>
                  <a:srgbClr val="FFFFFF"/>
                </a:solidFill>
                <a:latin typeface="Univers 65 Bold"/>
                <a:ea typeface="Univers 65 Bold"/>
                <a:cs typeface="Univers 65 Bold"/>
                <a:sym typeface="Univers 65 Bold"/>
              </a:defRPr>
            </a:pPr>
            <a:r>
              <a:rPr lang="ro-RO" b="1" dirty="0">
                <a:latin typeface="Arial" panose="020B0604020202020204" pitchFamily="34" charset="0"/>
                <a:cs typeface="Arial" panose="020B0604020202020204" pitchFamily="34" charset="0"/>
              </a:rPr>
              <a:t>Al 6</a:t>
            </a:r>
            <a:r>
              <a:rPr b="1" dirty="0">
                <a:latin typeface="Arial" panose="020B0604020202020204" pitchFamily="34" charset="0"/>
                <a:cs typeface="Arial" panose="020B0604020202020204" pitchFamily="34" charset="0"/>
              </a:rPr>
              <a:t>-</a:t>
            </a:r>
            <a:r>
              <a:rPr lang="ro-RO" b="1" dirty="0">
                <a:latin typeface="Arial" panose="020B0604020202020204" pitchFamily="34" charset="0"/>
                <a:cs typeface="Arial" panose="020B0604020202020204" pitchFamily="34" charset="0"/>
              </a:rPr>
              <a:t>le</a:t>
            </a:r>
            <a:r>
              <a:rPr b="1" dirty="0">
                <a:latin typeface="Arial" panose="020B0604020202020204" pitchFamily="34" charset="0"/>
                <a:cs typeface="Arial" panose="020B0604020202020204" pitchFamily="34" charset="0"/>
              </a:rPr>
              <a:t>a an </a:t>
            </a:r>
            <a:r>
              <a:rPr b="1" dirty="0" err="1">
                <a:latin typeface="Arial" panose="020B0604020202020204" pitchFamily="34" charset="0"/>
                <a:cs typeface="Arial" panose="020B0604020202020204" pitchFamily="34" charset="0"/>
              </a:rPr>
              <a:t>consecutiv</a:t>
            </a:r>
            <a:r>
              <a:rPr lang="ro-RO" b="1" dirty="0">
                <a:latin typeface="Arial" panose="020B0604020202020204" pitchFamily="34" charset="0"/>
                <a:cs typeface="Arial" panose="020B0604020202020204" pitchFamily="34" charset="0"/>
              </a:rPr>
              <a:t> de creștere</a:t>
            </a:r>
            <a:endParaRPr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2" name="Group 48"/>
          <p:cNvGrpSpPr/>
          <p:nvPr/>
        </p:nvGrpSpPr>
        <p:grpSpPr>
          <a:xfrm>
            <a:off x="1703391" y="6495748"/>
            <a:ext cx="856801" cy="856801"/>
            <a:chOff x="0" y="0"/>
            <a:chExt cx="856800" cy="856800"/>
          </a:xfrm>
        </p:grpSpPr>
        <p:sp>
          <p:nvSpPr>
            <p:cNvPr id="350" name="Freeform 29"/>
            <p:cNvSpPr/>
            <p:nvPr/>
          </p:nvSpPr>
          <p:spPr>
            <a:xfrm>
              <a:off x="620203" y="0"/>
              <a:ext cx="236598" cy="236597"/>
            </a:xfrm>
            <a:custGeom>
              <a:avLst/>
              <a:gdLst/>
              <a:ahLst/>
              <a:cxnLst>
                <a:cxn ang="0">
                  <a:pos x="wd2" y="hd2"/>
                </a:cxn>
                <a:cxn ang="5400000">
                  <a:pos x="wd2" y="hd2"/>
                </a:cxn>
                <a:cxn ang="10800000">
                  <a:pos x="wd2" y="hd2"/>
                </a:cxn>
                <a:cxn ang="16200000">
                  <a:pos x="wd2" y="hd2"/>
                </a:cxn>
              </a:cxnLst>
              <a:rect l="0" t="0" r="r" b="b"/>
              <a:pathLst>
                <a:path w="21600" h="21600" extrusionOk="0">
                  <a:moveTo>
                    <a:pt x="9647" y="21600"/>
                  </a:moveTo>
                  <a:lnTo>
                    <a:pt x="629" y="20971"/>
                  </a:lnTo>
                  <a:lnTo>
                    <a:pt x="0" y="11953"/>
                  </a:lnTo>
                  <a:lnTo>
                    <a:pt x="11953" y="0"/>
                  </a:lnTo>
                  <a:lnTo>
                    <a:pt x="11534" y="10066"/>
                  </a:lnTo>
                  <a:lnTo>
                    <a:pt x="21600" y="9647"/>
                  </a:lnTo>
                  <a:lnTo>
                    <a:pt x="9647" y="21600"/>
                  </a:lnTo>
                  <a:close/>
                  <a:moveTo>
                    <a:pt x="2307" y="19293"/>
                  </a:moveTo>
                  <a:lnTo>
                    <a:pt x="8808" y="19713"/>
                  </a:lnTo>
                  <a:lnTo>
                    <a:pt x="16777" y="11744"/>
                  </a:lnTo>
                  <a:lnTo>
                    <a:pt x="9437" y="12163"/>
                  </a:lnTo>
                  <a:lnTo>
                    <a:pt x="9856" y="4823"/>
                  </a:lnTo>
                  <a:lnTo>
                    <a:pt x="1887" y="12792"/>
                  </a:lnTo>
                  <a:lnTo>
                    <a:pt x="2307" y="19293"/>
                  </a:lnTo>
                  <a:close/>
                </a:path>
              </a:pathLst>
            </a:custGeom>
            <a:solidFill>
              <a:srgbClr val="FFFFFF"/>
            </a:solidFill>
            <a:ln w="12700" cap="flat">
              <a:noFill/>
              <a:miter lim="400000"/>
            </a:ln>
            <a:effectLst/>
          </p:spPr>
          <p:txBody>
            <a:bodyPr wrap="square" lIns="50800" tIns="50800" rIns="50800" bIns="50800" numCol="1" anchor="t">
              <a:noAutofit/>
            </a:bodyPr>
            <a:lstStyle/>
            <a:p>
              <a:pPr defTabSz="1828800">
                <a:lnSpc>
                  <a:spcPct val="100000"/>
                </a:lnSpc>
                <a:spcBef>
                  <a:spcPts val="0"/>
                </a:spcBef>
                <a:defRPr sz="3600">
                  <a:solidFill>
                    <a:srgbClr val="000059"/>
                  </a:solidFill>
                  <a:latin typeface="Calibri"/>
                  <a:ea typeface="Calibri"/>
                  <a:cs typeface="Calibri"/>
                  <a:sym typeface="Calibri"/>
                </a:defRPr>
              </a:pPr>
              <a:endParaRPr/>
            </a:p>
          </p:txBody>
        </p:sp>
        <p:sp>
          <p:nvSpPr>
            <p:cNvPr id="351" name="Freeform 30"/>
            <p:cNvSpPr/>
            <p:nvPr/>
          </p:nvSpPr>
          <p:spPr>
            <a:xfrm>
              <a:off x="397389" y="78099"/>
              <a:ext cx="381312" cy="381312"/>
            </a:xfrm>
            <a:custGeom>
              <a:avLst/>
              <a:gdLst/>
              <a:ahLst/>
              <a:cxnLst>
                <a:cxn ang="0">
                  <a:pos x="wd2" y="hd2"/>
                </a:cxn>
                <a:cxn ang="5400000">
                  <a:pos x="wd2" y="hd2"/>
                </a:cxn>
                <a:cxn ang="10800000">
                  <a:pos x="wd2" y="hd2"/>
                </a:cxn>
                <a:cxn ang="16200000">
                  <a:pos x="wd2" y="hd2"/>
                </a:cxn>
              </a:cxnLst>
              <a:rect l="0" t="0" r="r" b="b"/>
              <a:pathLst>
                <a:path w="21600" h="21600" extrusionOk="0">
                  <a:moveTo>
                    <a:pt x="781" y="21600"/>
                  </a:moveTo>
                  <a:lnTo>
                    <a:pt x="0" y="20819"/>
                  </a:lnTo>
                  <a:lnTo>
                    <a:pt x="20819" y="0"/>
                  </a:lnTo>
                  <a:lnTo>
                    <a:pt x="21600" y="781"/>
                  </a:lnTo>
                  <a:lnTo>
                    <a:pt x="781" y="21600"/>
                  </a:lnTo>
                  <a:close/>
                </a:path>
              </a:pathLst>
            </a:custGeom>
            <a:solidFill>
              <a:srgbClr val="FFFFFF"/>
            </a:solidFill>
            <a:ln w="12700" cap="flat">
              <a:noFill/>
              <a:miter lim="400000"/>
            </a:ln>
            <a:effectLst/>
          </p:spPr>
          <p:txBody>
            <a:bodyPr wrap="square" lIns="50800" tIns="50800" rIns="50800" bIns="50800" numCol="1" anchor="t">
              <a:noAutofit/>
            </a:bodyPr>
            <a:lstStyle/>
            <a:p>
              <a:pPr defTabSz="1828800">
                <a:lnSpc>
                  <a:spcPct val="100000"/>
                </a:lnSpc>
                <a:spcBef>
                  <a:spcPts val="0"/>
                </a:spcBef>
                <a:defRPr sz="3600">
                  <a:solidFill>
                    <a:srgbClr val="000059"/>
                  </a:solidFill>
                  <a:latin typeface="Calibri"/>
                  <a:ea typeface="Calibri"/>
                  <a:cs typeface="Calibri"/>
                  <a:sym typeface="Calibri"/>
                </a:defRPr>
              </a:pPr>
              <a:endParaRPr/>
            </a:p>
          </p:txBody>
        </p:sp>
        <p:sp>
          <p:nvSpPr>
            <p:cNvPr id="352" name="Freeform 31"/>
            <p:cNvSpPr/>
            <p:nvPr/>
          </p:nvSpPr>
          <p:spPr>
            <a:xfrm>
              <a:off x="356042" y="429548"/>
              <a:ext cx="71210" cy="71210"/>
            </a:xfrm>
            <a:custGeom>
              <a:avLst/>
              <a:gdLst/>
              <a:ahLst/>
              <a:cxnLst>
                <a:cxn ang="0">
                  <a:pos x="wd2" y="hd2"/>
                </a:cxn>
                <a:cxn ang="5400000">
                  <a:pos x="wd2" y="hd2"/>
                </a:cxn>
                <a:cxn ang="10800000">
                  <a:pos x="wd2" y="hd2"/>
                </a:cxn>
                <a:cxn ang="16200000">
                  <a:pos x="wd2" y="hd2"/>
                </a:cxn>
              </a:cxnLst>
              <a:rect l="0" t="0" r="r" b="b"/>
              <a:pathLst>
                <a:path w="21600" h="21600" extrusionOk="0">
                  <a:moveTo>
                    <a:pt x="10452" y="21600"/>
                  </a:moveTo>
                  <a:lnTo>
                    <a:pt x="8361" y="21600"/>
                  </a:lnTo>
                  <a:lnTo>
                    <a:pt x="6271" y="20903"/>
                  </a:lnTo>
                  <a:lnTo>
                    <a:pt x="4877" y="20206"/>
                  </a:lnTo>
                  <a:lnTo>
                    <a:pt x="2787" y="18813"/>
                  </a:lnTo>
                  <a:lnTo>
                    <a:pt x="1394" y="16723"/>
                  </a:lnTo>
                  <a:lnTo>
                    <a:pt x="697" y="15329"/>
                  </a:lnTo>
                  <a:lnTo>
                    <a:pt x="0" y="13239"/>
                  </a:lnTo>
                  <a:lnTo>
                    <a:pt x="0" y="8361"/>
                  </a:lnTo>
                  <a:lnTo>
                    <a:pt x="697" y="6968"/>
                  </a:lnTo>
                  <a:lnTo>
                    <a:pt x="1394" y="4877"/>
                  </a:lnTo>
                  <a:lnTo>
                    <a:pt x="2787" y="2787"/>
                  </a:lnTo>
                  <a:lnTo>
                    <a:pt x="4877" y="1394"/>
                  </a:lnTo>
                  <a:lnTo>
                    <a:pt x="6271" y="697"/>
                  </a:lnTo>
                  <a:lnTo>
                    <a:pt x="10452" y="0"/>
                  </a:lnTo>
                  <a:lnTo>
                    <a:pt x="14632" y="697"/>
                  </a:lnTo>
                  <a:lnTo>
                    <a:pt x="16723" y="1394"/>
                  </a:lnTo>
                  <a:lnTo>
                    <a:pt x="18813" y="2787"/>
                  </a:lnTo>
                  <a:lnTo>
                    <a:pt x="20206" y="4877"/>
                  </a:lnTo>
                  <a:lnTo>
                    <a:pt x="20903" y="6968"/>
                  </a:lnTo>
                  <a:lnTo>
                    <a:pt x="21600" y="8361"/>
                  </a:lnTo>
                  <a:lnTo>
                    <a:pt x="21600" y="13239"/>
                  </a:lnTo>
                  <a:lnTo>
                    <a:pt x="20903" y="15329"/>
                  </a:lnTo>
                  <a:lnTo>
                    <a:pt x="20206" y="16723"/>
                  </a:lnTo>
                  <a:lnTo>
                    <a:pt x="18813" y="18813"/>
                  </a:lnTo>
                  <a:lnTo>
                    <a:pt x="16723" y="20206"/>
                  </a:lnTo>
                  <a:lnTo>
                    <a:pt x="15329" y="20903"/>
                  </a:lnTo>
                  <a:lnTo>
                    <a:pt x="13239" y="21600"/>
                  </a:lnTo>
                  <a:lnTo>
                    <a:pt x="10452" y="21600"/>
                  </a:lnTo>
                  <a:close/>
                  <a:moveTo>
                    <a:pt x="10452" y="6271"/>
                  </a:moveTo>
                  <a:lnTo>
                    <a:pt x="9058" y="6271"/>
                  </a:lnTo>
                  <a:lnTo>
                    <a:pt x="6271" y="9058"/>
                  </a:lnTo>
                  <a:lnTo>
                    <a:pt x="6271" y="12542"/>
                  </a:lnTo>
                  <a:lnTo>
                    <a:pt x="9058" y="15329"/>
                  </a:lnTo>
                  <a:lnTo>
                    <a:pt x="12542" y="15329"/>
                  </a:lnTo>
                  <a:lnTo>
                    <a:pt x="15329" y="12542"/>
                  </a:lnTo>
                  <a:lnTo>
                    <a:pt x="15329" y="9058"/>
                  </a:lnTo>
                  <a:lnTo>
                    <a:pt x="12542" y="6271"/>
                  </a:lnTo>
                  <a:lnTo>
                    <a:pt x="10452" y="6271"/>
                  </a:lnTo>
                  <a:close/>
                </a:path>
              </a:pathLst>
            </a:custGeom>
            <a:solidFill>
              <a:srgbClr val="FFFFFF"/>
            </a:solidFill>
            <a:ln w="12700" cap="flat">
              <a:noFill/>
              <a:miter lim="400000"/>
            </a:ln>
            <a:effectLst/>
          </p:spPr>
          <p:txBody>
            <a:bodyPr wrap="square" lIns="50800" tIns="50800" rIns="50800" bIns="50800" numCol="1" anchor="t">
              <a:noAutofit/>
            </a:bodyPr>
            <a:lstStyle/>
            <a:p>
              <a:pPr defTabSz="1828800">
                <a:lnSpc>
                  <a:spcPct val="100000"/>
                </a:lnSpc>
                <a:spcBef>
                  <a:spcPts val="0"/>
                </a:spcBef>
                <a:defRPr sz="3600">
                  <a:solidFill>
                    <a:srgbClr val="000059"/>
                  </a:solidFill>
                  <a:latin typeface="Calibri"/>
                  <a:ea typeface="Calibri"/>
                  <a:cs typeface="Calibri"/>
                  <a:sym typeface="Calibri"/>
                </a:defRPr>
              </a:pPr>
              <a:endParaRPr/>
            </a:p>
          </p:txBody>
        </p:sp>
        <p:sp>
          <p:nvSpPr>
            <p:cNvPr id="353" name="Freeform 32"/>
            <p:cNvSpPr/>
            <p:nvPr/>
          </p:nvSpPr>
          <p:spPr>
            <a:xfrm>
              <a:off x="670738" y="110258"/>
              <a:ext cx="32160" cy="34457"/>
            </a:xfrm>
            <a:custGeom>
              <a:avLst/>
              <a:gdLst/>
              <a:ahLst/>
              <a:cxnLst>
                <a:cxn ang="0">
                  <a:pos x="wd2" y="hd2"/>
                </a:cxn>
                <a:cxn ang="5400000">
                  <a:pos x="wd2" y="hd2"/>
                </a:cxn>
                <a:cxn ang="10800000">
                  <a:pos x="wd2" y="hd2"/>
                </a:cxn>
                <a:cxn ang="16200000">
                  <a:pos x="wd2" y="hd2"/>
                </a:cxn>
              </a:cxnLst>
              <a:rect l="0" t="0" r="r" b="b"/>
              <a:pathLst>
                <a:path w="21600" h="21600" extrusionOk="0">
                  <a:moveTo>
                    <a:pt x="9257" y="21600"/>
                  </a:moveTo>
                  <a:lnTo>
                    <a:pt x="0" y="11520"/>
                  </a:lnTo>
                  <a:lnTo>
                    <a:pt x="12343" y="0"/>
                  </a:lnTo>
                  <a:lnTo>
                    <a:pt x="21600" y="10080"/>
                  </a:lnTo>
                  <a:lnTo>
                    <a:pt x="9257" y="21600"/>
                  </a:lnTo>
                  <a:close/>
                </a:path>
              </a:pathLst>
            </a:custGeom>
            <a:solidFill>
              <a:srgbClr val="FFFFFF"/>
            </a:solidFill>
            <a:ln w="12700" cap="flat">
              <a:noFill/>
              <a:miter lim="400000"/>
            </a:ln>
            <a:effectLst/>
          </p:spPr>
          <p:txBody>
            <a:bodyPr wrap="square" lIns="50800" tIns="50800" rIns="50800" bIns="50800" numCol="1" anchor="t">
              <a:noAutofit/>
            </a:bodyPr>
            <a:lstStyle/>
            <a:p>
              <a:pPr defTabSz="1828800">
                <a:lnSpc>
                  <a:spcPct val="100000"/>
                </a:lnSpc>
                <a:spcBef>
                  <a:spcPts val="0"/>
                </a:spcBef>
                <a:defRPr sz="3600">
                  <a:solidFill>
                    <a:srgbClr val="000059"/>
                  </a:solidFill>
                  <a:latin typeface="Calibri"/>
                  <a:ea typeface="Calibri"/>
                  <a:cs typeface="Calibri"/>
                  <a:sym typeface="Calibri"/>
                </a:defRPr>
              </a:pPr>
              <a:endParaRPr/>
            </a:p>
          </p:txBody>
        </p:sp>
        <p:sp>
          <p:nvSpPr>
            <p:cNvPr id="354" name="Freeform 33"/>
            <p:cNvSpPr/>
            <p:nvPr/>
          </p:nvSpPr>
          <p:spPr>
            <a:xfrm>
              <a:off x="714382" y="156199"/>
              <a:ext cx="34457" cy="32160"/>
            </a:xfrm>
            <a:custGeom>
              <a:avLst/>
              <a:gdLst/>
              <a:ahLst/>
              <a:cxnLst>
                <a:cxn ang="0">
                  <a:pos x="wd2" y="hd2"/>
                </a:cxn>
                <a:cxn ang="5400000">
                  <a:pos x="wd2" y="hd2"/>
                </a:cxn>
                <a:cxn ang="10800000">
                  <a:pos x="wd2" y="hd2"/>
                </a:cxn>
                <a:cxn ang="16200000">
                  <a:pos x="wd2" y="hd2"/>
                </a:cxn>
              </a:cxnLst>
              <a:rect l="0" t="0" r="r" b="b"/>
              <a:pathLst>
                <a:path w="21600" h="21600" extrusionOk="0">
                  <a:moveTo>
                    <a:pt x="10080" y="21600"/>
                  </a:moveTo>
                  <a:lnTo>
                    <a:pt x="0" y="12343"/>
                  </a:lnTo>
                  <a:lnTo>
                    <a:pt x="11520" y="0"/>
                  </a:lnTo>
                  <a:lnTo>
                    <a:pt x="21600" y="9257"/>
                  </a:lnTo>
                  <a:lnTo>
                    <a:pt x="10080" y="21600"/>
                  </a:lnTo>
                  <a:close/>
                </a:path>
              </a:pathLst>
            </a:custGeom>
            <a:solidFill>
              <a:srgbClr val="FFFFFF"/>
            </a:solidFill>
            <a:ln w="12700" cap="flat">
              <a:noFill/>
              <a:miter lim="400000"/>
            </a:ln>
            <a:effectLst/>
          </p:spPr>
          <p:txBody>
            <a:bodyPr wrap="square" lIns="50800" tIns="50800" rIns="50800" bIns="50800" numCol="1" anchor="t">
              <a:noAutofit/>
            </a:bodyPr>
            <a:lstStyle/>
            <a:p>
              <a:pPr defTabSz="1828800">
                <a:lnSpc>
                  <a:spcPct val="100000"/>
                </a:lnSpc>
                <a:spcBef>
                  <a:spcPts val="0"/>
                </a:spcBef>
                <a:defRPr sz="3600">
                  <a:solidFill>
                    <a:srgbClr val="000059"/>
                  </a:solidFill>
                  <a:latin typeface="Calibri"/>
                  <a:ea typeface="Calibri"/>
                  <a:cs typeface="Calibri"/>
                  <a:sym typeface="Calibri"/>
                </a:defRPr>
              </a:pPr>
              <a:endParaRPr/>
            </a:p>
          </p:txBody>
        </p:sp>
        <p:sp>
          <p:nvSpPr>
            <p:cNvPr id="355" name="Freeform 34"/>
            <p:cNvSpPr/>
            <p:nvPr/>
          </p:nvSpPr>
          <p:spPr>
            <a:xfrm>
              <a:off x="0" y="73505"/>
              <a:ext cx="783295" cy="783296"/>
            </a:xfrm>
            <a:custGeom>
              <a:avLst/>
              <a:gdLst/>
              <a:ahLst/>
              <a:cxnLst>
                <a:cxn ang="0">
                  <a:pos x="wd2" y="hd2"/>
                </a:cxn>
                <a:cxn ang="5400000">
                  <a:pos x="wd2" y="hd2"/>
                </a:cxn>
                <a:cxn ang="10800000">
                  <a:pos x="wd2" y="hd2"/>
                </a:cxn>
                <a:cxn ang="16200000">
                  <a:pos x="wd2" y="hd2"/>
                </a:cxn>
              </a:cxnLst>
              <a:rect l="0" t="0" r="r" b="b"/>
              <a:pathLst>
                <a:path w="21600" h="21600" extrusionOk="0">
                  <a:moveTo>
                    <a:pt x="10768" y="21600"/>
                  </a:moveTo>
                  <a:lnTo>
                    <a:pt x="9755" y="21537"/>
                  </a:lnTo>
                  <a:lnTo>
                    <a:pt x="8678" y="21410"/>
                  </a:lnTo>
                  <a:lnTo>
                    <a:pt x="7665" y="21157"/>
                  </a:lnTo>
                  <a:lnTo>
                    <a:pt x="6651" y="20777"/>
                  </a:lnTo>
                  <a:lnTo>
                    <a:pt x="5701" y="20333"/>
                  </a:lnTo>
                  <a:lnTo>
                    <a:pt x="4814" y="19826"/>
                  </a:lnTo>
                  <a:lnTo>
                    <a:pt x="3927" y="19193"/>
                  </a:lnTo>
                  <a:lnTo>
                    <a:pt x="2407" y="17673"/>
                  </a:lnTo>
                  <a:lnTo>
                    <a:pt x="1774" y="16786"/>
                  </a:lnTo>
                  <a:lnTo>
                    <a:pt x="1267" y="15899"/>
                  </a:lnTo>
                  <a:lnTo>
                    <a:pt x="823" y="14949"/>
                  </a:lnTo>
                  <a:lnTo>
                    <a:pt x="443" y="13935"/>
                  </a:lnTo>
                  <a:lnTo>
                    <a:pt x="190" y="12922"/>
                  </a:lnTo>
                  <a:lnTo>
                    <a:pt x="63" y="11909"/>
                  </a:lnTo>
                  <a:lnTo>
                    <a:pt x="0" y="10832"/>
                  </a:lnTo>
                  <a:lnTo>
                    <a:pt x="63" y="9755"/>
                  </a:lnTo>
                  <a:lnTo>
                    <a:pt x="190" y="8678"/>
                  </a:lnTo>
                  <a:lnTo>
                    <a:pt x="443" y="7665"/>
                  </a:lnTo>
                  <a:lnTo>
                    <a:pt x="823" y="6651"/>
                  </a:lnTo>
                  <a:lnTo>
                    <a:pt x="1267" y="5701"/>
                  </a:lnTo>
                  <a:lnTo>
                    <a:pt x="1774" y="4814"/>
                  </a:lnTo>
                  <a:lnTo>
                    <a:pt x="2407" y="3991"/>
                  </a:lnTo>
                  <a:lnTo>
                    <a:pt x="3167" y="3167"/>
                  </a:lnTo>
                  <a:lnTo>
                    <a:pt x="3864" y="2534"/>
                  </a:lnTo>
                  <a:lnTo>
                    <a:pt x="4624" y="1964"/>
                  </a:lnTo>
                  <a:lnTo>
                    <a:pt x="5384" y="1457"/>
                  </a:lnTo>
                  <a:lnTo>
                    <a:pt x="6208" y="1013"/>
                  </a:lnTo>
                  <a:lnTo>
                    <a:pt x="7031" y="697"/>
                  </a:lnTo>
                  <a:lnTo>
                    <a:pt x="7918" y="380"/>
                  </a:lnTo>
                  <a:lnTo>
                    <a:pt x="8805" y="190"/>
                  </a:lnTo>
                  <a:lnTo>
                    <a:pt x="9691" y="63"/>
                  </a:lnTo>
                  <a:lnTo>
                    <a:pt x="10578" y="0"/>
                  </a:lnTo>
                  <a:lnTo>
                    <a:pt x="11528" y="0"/>
                  </a:lnTo>
                  <a:lnTo>
                    <a:pt x="12415" y="127"/>
                  </a:lnTo>
                  <a:lnTo>
                    <a:pt x="13302" y="317"/>
                  </a:lnTo>
                  <a:lnTo>
                    <a:pt x="14189" y="570"/>
                  </a:lnTo>
                  <a:lnTo>
                    <a:pt x="15076" y="887"/>
                  </a:lnTo>
                  <a:lnTo>
                    <a:pt x="15899" y="1267"/>
                  </a:lnTo>
                  <a:lnTo>
                    <a:pt x="16723" y="1774"/>
                  </a:lnTo>
                  <a:lnTo>
                    <a:pt x="16976" y="1900"/>
                  </a:lnTo>
                  <a:lnTo>
                    <a:pt x="16659" y="2407"/>
                  </a:lnTo>
                  <a:lnTo>
                    <a:pt x="16406" y="2217"/>
                  </a:lnTo>
                  <a:lnTo>
                    <a:pt x="15646" y="1774"/>
                  </a:lnTo>
                  <a:lnTo>
                    <a:pt x="14822" y="1394"/>
                  </a:lnTo>
                  <a:lnTo>
                    <a:pt x="13999" y="1077"/>
                  </a:lnTo>
                  <a:lnTo>
                    <a:pt x="13175" y="823"/>
                  </a:lnTo>
                  <a:lnTo>
                    <a:pt x="12352" y="697"/>
                  </a:lnTo>
                  <a:lnTo>
                    <a:pt x="11465" y="570"/>
                  </a:lnTo>
                  <a:lnTo>
                    <a:pt x="10642" y="570"/>
                  </a:lnTo>
                  <a:lnTo>
                    <a:pt x="9755" y="633"/>
                  </a:lnTo>
                  <a:lnTo>
                    <a:pt x="8931" y="760"/>
                  </a:lnTo>
                  <a:lnTo>
                    <a:pt x="8045" y="950"/>
                  </a:lnTo>
                  <a:lnTo>
                    <a:pt x="7221" y="1204"/>
                  </a:lnTo>
                  <a:lnTo>
                    <a:pt x="6461" y="1520"/>
                  </a:lnTo>
                  <a:lnTo>
                    <a:pt x="5638" y="1964"/>
                  </a:lnTo>
                  <a:lnTo>
                    <a:pt x="4941" y="2407"/>
                  </a:lnTo>
                  <a:lnTo>
                    <a:pt x="3547" y="3547"/>
                  </a:lnTo>
                  <a:lnTo>
                    <a:pt x="2850" y="4307"/>
                  </a:lnTo>
                  <a:lnTo>
                    <a:pt x="2280" y="5131"/>
                  </a:lnTo>
                  <a:lnTo>
                    <a:pt x="1774" y="6018"/>
                  </a:lnTo>
                  <a:lnTo>
                    <a:pt x="1330" y="6904"/>
                  </a:lnTo>
                  <a:lnTo>
                    <a:pt x="1013" y="7855"/>
                  </a:lnTo>
                  <a:lnTo>
                    <a:pt x="760" y="8805"/>
                  </a:lnTo>
                  <a:lnTo>
                    <a:pt x="633" y="9818"/>
                  </a:lnTo>
                  <a:lnTo>
                    <a:pt x="570" y="10832"/>
                  </a:lnTo>
                  <a:lnTo>
                    <a:pt x="633" y="11845"/>
                  </a:lnTo>
                  <a:lnTo>
                    <a:pt x="760" y="12795"/>
                  </a:lnTo>
                  <a:lnTo>
                    <a:pt x="1013" y="13809"/>
                  </a:lnTo>
                  <a:lnTo>
                    <a:pt x="1330" y="14696"/>
                  </a:lnTo>
                  <a:lnTo>
                    <a:pt x="1774" y="15646"/>
                  </a:lnTo>
                  <a:lnTo>
                    <a:pt x="2280" y="16469"/>
                  </a:lnTo>
                  <a:lnTo>
                    <a:pt x="2850" y="17293"/>
                  </a:lnTo>
                  <a:lnTo>
                    <a:pt x="3547" y="18053"/>
                  </a:lnTo>
                  <a:lnTo>
                    <a:pt x="4307" y="18750"/>
                  </a:lnTo>
                  <a:lnTo>
                    <a:pt x="5131" y="19320"/>
                  </a:lnTo>
                  <a:lnTo>
                    <a:pt x="5954" y="19826"/>
                  </a:lnTo>
                  <a:lnTo>
                    <a:pt x="6904" y="20270"/>
                  </a:lnTo>
                  <a:lnTo>
                    <a:pt x="7791" y="20587"/>
                  </a:lnTo>
                  <a:lnTo>
                    <a:pt x="8805" y="20840"/>
                  </a:lnTo>
                  <a:lnTo>
                    <a:pt x="9755" y="20967"/>
                  </a:lnTo>
                  <a:lnTo>
                    <a:pt x="10768" y="21030"/>
                  </a:lnTo>
                  <a:lnTo>
                    <a:pt x="11845" y="20967"/>
                  </a:lnTo>
                  <a:lnTo>
                    <a:pt x="12795" y="20840"/>
                  </a:lnTo>
                  <a:lnTo>
                    <a:pt x="13809" y="20587"/>
                  </a:lnTo>
                  <a:lnTo>
                    <a:pt x="14696" y="20270"/>
                  </a:lnTo>
                  <a:lnTo>
                    <a:pt x="15646" y="19826"/>
                  </a:lnTo>
                  <a:lnTo>
                    <a:pt x="16469" y="19320"/>
                  </a:lnTo>
                  <a:lnTo>
                    <a:pt x="17293" y="18750"/>
                  </a:lnTo>
                  <a:lnTo>
                    <a:pt x="18053" y="18053"/>
                  </a:lnTo>
                  <a:lnTo>
                    <a:pt x="19193" y="16659"/>
                  </a:lnTo>
                  <a:lnTo>
                    <a:pt x="19700" y="15899"/>
                  </a:lnTo>
                  <a:lnTo>
                    <a:pt x="20080" y="15076"/>
                  </a:lnTo>
                  <a:lnTo>
                    <a:pt x="20396" y="14316"/>
                  </a:lnTo>
                  <a:lnTo>
                    <a:pt x="20713" y="13429"/>
                  </a:lnTo>
                  <a:lnTo>
                    <a:pt x="20903" y="12605"/>
                  </a:lnTo>
                  <a:lnTo>
                    <a:pt x="20967" y="11718"/>
                  </a:lnTo>
                  <a:lnTo>
                    <a:pt x="21030" y="10895"/>
                  </a:lnTo>
                  <a:lnTo>
                    <a:pt x="21030" y="10008"/>
                  </a:lnTo>
                  <a:lnTo>
                    <a:pt x="20903" y="9121"/>
                  </a:lnTo>
                  <a:lnTo>
                    <a:pt x="20713" y="8298"/>
                  </a:lnTo>
                  <a:lnTo>
                    <a:pt x="20460" y="7411"/>
                  </a:lnTo>
                  <a:lnTo>
                    <a:pt x="20143" y="6588"/>
                  </a:lnTo>
                  <a:lnTo>
                    <a:pt x="19700" y="5764"/>
                  </a:lnTo>
                  <a:lnTo>
                    <a:pt x="19256" y="5004"/>
                  </a:lnTo>
                  <a:lnTo>
                    <a:pt x="19066" y="4751"/>
                  </a:lnTo>
                  <a:lnTo>
                    <a:pt x="19510" y="4434"/>
                  </a:lnTo>
                  <a:lnTo>
                    <a:pt x="19700" y="4687"/>
                  </a:lnTo>
                  <a:lnTo>
                    <a:pt x="20206" y="5511"/>
                  </a:lnTo>
                  <a:lnTo>
                    <a:pt x="20650" y="6334"/>
                  </a:lnTo>
                  <a:lnTo>
                    <a:pt x="21283" y="8108"/>
                  </a:lnTo>
                  <a:lnTo>
                    <a:pt x="21473" y="9058"/>
                  </a:lnTo>
                  <a:lnTo>
                    <a:pt x="21600" y="9945"/>
                  </a:lnTo>
                  <a:lnTo>
                    <a:pt x="21600" y="10895"/>
                  </a:lnTo>
                  <a:lnTo>
                    <a:pt x="21537" y="11782"/>
                  </a:lnTo>
                  <a:lnTo>
                    <a:pt x="21410" y="12732"/>
                  </a:lnTo>
                  <a:lnTo>
                    <a:pt x="21220" y="13619"/>
                  </a:lnTo>
                  <a:lnTo>
                    <a:pt x="20967" y="14506"/>
                  </a:lnTo>
                  <a:lnTo>
                    <a:pt x="20206" y="16152"/>
                  </a:lnTo>
                  <a:lnTo>
                    <a:pt x="19700" y="16976"/>
                  </a:lnTo>
                  <a:lnTo>
                    <a:pt x="19066" y="17736"/>
                  </a:lnTo>
                  <a:lnTo>
                    <a:pt x="18433" y="18433"/>
                  </a:lnTo>
                  <a:lnTo>
                    <a:pt x="17673" y="19193"/>
                  </a:lnTo>
                  <a:lnTo>
                    <a:pt x="16786" y="19826"/>
                  </a:lnTo>
                  <a:lnTo>
                    <a:pt x="15899" y="20333"/>
                  </a:lnTo>
                  <a:lnTo>
                    <a:pt x="14949" y="20777"/>
                  </a:lnTo>
                  <a:lnTo>
                    <a:pt x="13935" y="21157"/>
                  </a:lnTo>
                  <a:lnTo>
                    <a:pt x="12922" y="21410"/>
                  </a:lnTo>
                  <a:lnTo>
                    <a:pt x="11845" y="21537"/>
                  </a:lnTo>
                  <a:lnTo>
                    <a:pt x="10768" y="21600"/>
                  </a:lnTo>
                  <a:close/>
                </a:path>
              </a:pathLst>
            </a:custGeom>
            <a:solidFill>
              <a:srgbClr val="FFFFFF"/>
            </a:solidFill>
            <a:ln w="12700" cap="flat">
              <a:noFill/>
              <a:miter lim="400000"/>
            </a:ln>
            <a:effectLst/>
          </p:spPr>
          <p:txBody>
            <a:bodyPr wrap="square" lIns="50800" tIns="50800" rIns="50800" bIns="50800" numCol="1" anchor="t">
              <a:noAutofit/>
            </a:bodyPr>
            <a:lstStyle/>
            <a:p>
              <a:pPr defTabSz="1828800">
                <a:lnSpc>
                  <a:spcPct val="100000"/>
                </a:lnSpc>
                <a:spcBef>
                  <a:spcPts val="0"/>
                </a:spcBef>
                <a:defRPr sz="3600">
                  <a:solidFill>
                    <a:srgbClr val="000059"/>
                  </a:solidFill>
                  <a:latin typeface="Calibri"/>
                  <a:ea typeface="Calibri"/>
                  <a:cs typeface="Calibri"/>
                  <a:sym typeface="Calibri"/>
                </a:defRPr>
              </a:pPr>
              <a:endParaRPr/>
            </a:p>
          </p:txBody>
        </p:sp>
        <p:sp>
          <p:nvSpPr>
            <p:cNvPr id="356" name="Freeform 35"/>
            <p:cNvSpPr/>
            <p:nvPr/>
          </p:nvSpPr>
          <p:spPr>
            <a:xfrm>
              <a:off x="64317" y="137823"/>
              <a:ext cx="654660" cy="654660"/>
            </a:xfrm>
            <a:custGeom>
              <a:avLst/>
              <a:gdLst/>
              <a:ahLst/>
              <a:cxnLst>
                <a:cxn ang="0">
                  <a:pos x="wd2" y="hd2"/>
                </a:cxn>
                <a:cxn ang="5400000">
                  <a:pos x="wd2" y="hd2"/>
                </a:cxn>
                <a:cxn ang="10800000">
                  <a:pos x="wd2" y="hd2"/>
                </a:cxn>
                <a:cxn ang="16200000">
                  <a:pos x="wd2" y="hd2"/>
                </a:cxn>
              </a:cxnLst>
              <a:rect l="0" t="0" r="r" b="b"/>
              <a:pathLst>
                <a:path w="21600" h="21600" extrusionOk="0">
                  <a:moveTo>
                    <a:pt x="10762" y="21600"/>
                  </a:moveTo>
                  <a:lnTo>
                    <a:pt x="9701" y="21600"/>
                  </a:lnTo>
                  <a:lnTo>
                    <a:pt x="8640" y="21448"/>
                  </a:lnTo>
                  <a:lnTo>
                    <a:pt x="6669" y="20842"/>
                  </a:lnTo>
                  <a:lnTo>
                    <a:pt x="5684" y="20387"/>
                  </a:lnTo>
                  <a:lnTo>
                    <a:pt x="4775" y="19857"/>
                  </a:lnTo>
                  <a:lnTo>
                    <a:pt x="3107" y="18493"/>
                  </a:lnTo>
                  <a:lnTo>
                    <a:pt x="2425" y="17659"/>
                  </a:lnTo>
                  <a:lnTo>
                    <a:pt x="1819" y="16825"/>
                  </a:lnTo>
                  <a:lnTo>
                    <a:pt x="1213" y="15916"/>
                  </a:lnTo>
                  <a:lnTo>
                    <a:pt x="758" y="14931"/>
                  </a:lnTo>
                  <a:lnTo>
                    <a:pt x="152" y="12960"/>
                  </a:lnTo>
                  <a:lnTo>
                    <a:pt x="0" y="11899"/>
                  </a:lnTo>
                  <a:lnTo>
                    <a:pt x="0" y="9701"/>
                  </a:lnTo>
                  <a:lnTo>
                    <a:pt x="152" y="8716"/>
                  </a:lnTo>
                  <a:lnTo>
                    <a:pt x="455" y="7655"/>
                  </a:lnTo>
                  <a:lnTo>
                    <a:pt x="758" y="6669"/>
                  </a:lnTo>
                  <a:lnTo>
                    <a:pt x="1213" y="5684"/>
                  </a:lnTo>
                  <a:lnTo>
                    <a:pt x="1819" y="4775"/>
                  </a:lnTo>
                  <a:lnTo>
                    <a:pt x="2425" y="3941"/>
                  </a:lnTo>
                  <a:lnTo>
                    <a:pt x="3107" y="3183"/>
                  </a:lnTo>
                  <a:lnTo>
                    <a:pt x="3865" y="2501"/>
                  </a:lnTo>
                  <a:lnTo>
                    <a:pt x="4699" y="1895"/>
                  </a:lnTo>
                  <a:lnTo>
                    <a:pt x="5457" y="1364"/>
                  </a:lnTo>
                  <a:lnTo>
                    <a:pt x="6366" y="909"/>
                  </a:lnTo>
                  <a:lnTo>
                    <a:pt x="8185" y="303"/>
                  </a:lnTo>
                  <a:lnTo>
                    <a:pt x="10004" y="0"/>
                  </a:lnTo>
                  <a:lnTo>
                    <a:pt x="10989" y="0"/>
                  </a:lnTo>
                  <a:lnTo>
                    <a:pt x="11975" y="76"/>
                  </a:lnTo>
                  <a:lnTo>
                    <a:pt x="12884" y="227"/>
                  </a:lnTo>
                  <a:lnTo>
                    <a:pt x="13794" y="455"/>
                  </a:lnTo>
                  <a:lnTo>
                    <a:pt x="14703" y="758"/>
                  </a:lnTo>
                  <a:lnTo>
                    <a:pt x="15613" y="1137"/>
                  </a:lnTo>
                  <a:lnTo>
                    <a:pt x="16446" y="1592"/>
                  </a:lnTo>
                  <a:lnTo>
                    <a:pt x="17280" y="2198"/>
                  </a:lnTo>
                  <a:lnTo>
                    <a:pt x="17583" y="2349"/>
                  </a:lnTo>
                  <a:lnTo>
                    <a:pt x="17128" y="2956"/>
                  </a:lnTo>
                  <a:lnTo>
                    <a:pt x="16901" y="2728"/>
                  </a:lnTo>
                  <a:lnTo>
                    <a:pt x="16143" y="2198"/>
                  </a:lnTo>
                  <a:lnTo>
                    <a:pt x="15309" y="1743"/>
                  </a:lnTo>
                  <a:lnTo>
                    <a:pt x="14476" y="1364"/>
                  </a:lnTo>
                  <a:lnTo>
                    <a:pt x="13642" y="1061"/>
                  </a:lnTo>
                  <a:lnTo>
                    <a:pt x="12733" y="834"/>
                  </a:lnTo>
                  <a:lnTo>
                    <a:pt x="11899" y="758"/>
                  </a:lnTo>
                  <a:lnTo>
                    <a:pt x="10989" y="682"/>
                  </a:lnTo>
                  <a:lnTo>
                    <a:pt x="10080" y="682"/>
                  </a:lnTo>
                  <a:lnTo>
                    <a:pt x="9171" y="834"/>
                  </a:lnTo>
                  <a:lnTo>
                    <a:pt x="8337" y="985"/>
                  </a:lnTo>
                  <a:lnTo>
                    <a:pt x="7503" y="1213"/>
                  </a:lnTo>
                  <a:lnTo>
                    <a:pt x="5836" y="1971"/>
                  </a:lnTo>
                  <a:lnTo>
                    <a:pt x="5078" y="2425"/>
                  </a:lnTo>
                  <a:lnTo>
                    <a:pt x="4320" y="3032"/>
                  </a:lnTo>
                  <a:lnTo>
                    <a:pt x="3638" y="3638"/>
                  </a:lnTo>
                  <a:lnTo>
                    <a:pt x="2956" y="4396"/>
                  </a:lnTo>
                  <a:lnTo>
                    <a:pt x="2349" y="5154"/>
                  </a:lnTo>
                  <a:lnTo>
                    <a:pt x="1819" y="6063"/>
                  </a:lnTo>
                  <a:lnTo>
                    <a:pt x="1440" y="6897"/>
                  </a:lnTo>
                  <a:lnTo>
                    <a:pt x="1061" y="7882"/>
                  </a:lnTo>
                  <a:lnTo>
                    <a:pt x="834" y="8792"/>
                  </a:lnTo>
                  <a:lnTo>
                    <a:pt x="682" y="9777"/>
                  </a:lnTo>
                  <a:lnTo>
                    <a:pt x="682" y="11823"/>
                  </a:lnTo>
                  <a:lnTo>
                    <a:pt x="834" y="12808"/>
                  </a:lnTo>
                  <a:lnTo>
                    <a:pt x="1061" y="13794"/>
                  </a:lnTo>
                  <a:lnTo>
                    <a:pt x="1819" y="15613"/>
                  </a:lnTo>
                  <a:lnTo>
                    <a:pt x="2349" y="16446"/>
                  </a:lnTo>
                  <a:lnTo>
                    <a:pt x="2956" y="17204"/>
                  </a:lnTo>
                  <a:lnTo>
                    <a:pt x="3638" y="17962"/>
                  </a:lnTo>
                  <a:lnTo>
                    <a:pt x="4396" y="18644"/>
                  </a:lnTo>
                  <a:lnTo>
                    <a:pt x="5154" y="19251"/>
                  </a:lnTo>
                  <a:lnTo>
                    <a:pt x="5987" y="19781"/>
                  </a:lnTo>
                  <a:lnTo>
                    <a:pt x="7806" y="20539"/>
                  </a:lnTo>
                  <a:lnTo>
                    <a:pt x="8792" y="20766"/>
                  </a:lnTo>
                  <a:lnTo>
                    <a:pt x="9777" y="20918"/>
                  </a:lnTo>
                  <a:lnTo>
                    <a:pt x="11823" y="20918"/>
                  </a:lnTo>
                  <a:lnTo>
                    <a:pt x="12808" y="20766"/>
                  </a:lnTo>
                  <a:lnTo>
                    <a:pt x="13718" y="20539"/>
                  </a:lnTo>
                  <a:lnTo>
                    <a:pt x="14703" y="20160"/>
                  </a:lnTo>
                  <a:lnTo>
                    <a:pt x="15537" y="19781"/>
                  </a:lnTo>
                  <a:lnTo>
                    <a:pt x="16446" y="19251"/>
                  </a:lnTo>
                  <a:lnTo>
                    <a:pt x="17204" y="18644"/>
                  </a:lnTo>
                  <a:lnTo>
                    <a:pt x="17962" y="17962"/>
                  </a:lnTo>
                  <a:lnTo>
                    <a:pt x="18644" y="17280"/>
                  </a:lnTo>
                  <a:lnTo>
                    <a:pt x="19175" y="16522"/>
                  </a:lnTo>
                  <a:lnTo>
                    <a:pt x="19629" y="15764"/>
                  </a:lnTo>
                  <a:lnTo>
                    <a:pt x="20084" y="14931"/>
                  </a:lnTo>
                  <a:lnTo>
                    <a:pt x="20387" y="14097"/>
                  </a:lnTo>
                  <a:lnTo>
                    <a:pt x="20615" y="13187"/>
                  </a:lnTo>
                  <a:lnTo>
                    <a:pt x="20842" y="12354"/>
                  </a:lnTo>
                  <a:lnTo>
                    <a:pt x="20918" y="11444"/>
                  </a:lnTo>
                  <a:lnTo>
                    <a:pt x="20918" y="10535"/>
                  </a:lnTo>
                  <a:lnTo>
                    <a:pt x="20842" y="9625"/>
                  </a:lnTo>
                  <a:lnTo>
                    <a:pt x="20691" y="8792"/>
                  </a:lnTo>
                  <a:lnTo>
                    <a:pt x="20539" y="7882"/>
                  </a:lnTo>
                  <a:lnTo>
                    <a:pt x="20236" y="7048"/>
                  </a:lnTo>
                  <a:lnTo>
                    <a:pt x="19326" y="5381"/>
                  </a:lnTo>
                  <a:lnTo>
                    <a:pt x="18796" y="4623"/>
                  </a:lnTo>
                  <a:lnTo>
                    <a:pt x="18568" y="4320"/>
                  </a:lnTo>
                  <a:lnTo>
                    <a:pt x="19175" y="3941"/>
                  </a:lnTo>
                  <a:lnTo>
                    <a:pt x="19326" y="4168"/>
                  </a:lnTo>
                  <a:lnTo>
                    <a:pt x="19933" y="5002"/>
                  </a:lnTo>
                  <a:lnTo>
                    <a:pt x="20387" y="5836"/>
                  </a:lnTo>
                  <a:lnTo>
                    <a:pt x="20842" y="6745"/>
                  </a:lnTo>
                  <a:lnTo>
                    <a:pt x="21145" y="7655"/>
                  </a:lnTo>
                  <a:lnTo>
                    <a:pt x="21373" y="8640"/>
                  </a:lnTo>
                  <a:lnTo>
                    <a:pt x="21524" y="9549"/>
                  </a:lnTo>
                  <a:lnTo>
                    <a:pt x="21600" y="10535"/>
                  </a:lnTo>
                  <a:lnTo>
                    <a:pt x="21600" y="11520"/>
                  </a:lnTo>
                  <a:lnTo>
                    <a:pt x="21524" y="12429"/>
                  </a:lnTo>
                  <a:lnTo>
                    <a:pt x="21297" y="13415"/>
                  </a:lnTo>
                  <a:lnTo>
                    <a:pt x="21069" y="14324"/>
                  </a:lnTo>
                  <a:lnTo>
                    <a:pt x="20691" y="15234"/>
                  </a:lnTo>
                  <a:lnTo>
                    <a:pt x="20236" y="16067"/>
                  </a:lnTo>
                  <a:lnTo>
                    <a:pt x="19705" y="16901"/>
                  </a:lnTo>
                  <a:lnTo>
                    <a:pt x="19099" y="17735"/>
                  </a:lnTo>
                  <a:lnTo>
                    <a:pt x="18417" y="18493"/>
                  </a:lnTo>
                  <a:lnTo>
                    <a:pt x="17659" y="19175"/>
                  </a:lnTo>
                  <a:lnTo>
                    <a:pt x="16825" y="19857"/>
                  </a:lnTo>
                  <a:lnTo>
                    <a:pt x="15916" y="20387"/>
                  </a:lnTo>
                  <a:lnTo>
                    <a:pt x="14931" y="20842"/>
                  </a:lnTo>
                  <a:lnTo>
                    <a:pt x="12960" y="21448"/>
                  </a:lnTo>
                  <a:lnTo>
                    <a:pt x="11899" y="21600"/>
                  </a:lnTo>
                  <a:lnTo>
                    <a:pt x="10762" y="21600"/>
                  </a:lnTo>
                  <a:close/>
                </a:path>
              </a:pathLst>
            </a:custGeom>
            <a:solidFill>
              <a:srgbClr val="FFFFFF"/>
            </a:solidFill>
            <a:ln w="12700" cap="flat">
              <a:noFill/>
              <a:miter lim="400000"/>
            </a:ln>
            <a:effectLst/>
          </p:spPr>
          <p:txBody>
            <a:bodyPr wrap="square" lIns="50800" tIns="50800" rIns="50800" bIns="50800" numCol="1" anchor="t">
              <a:noAutofit/>
            </a:bodyPr>
            <a:lstStyle/>
            <a:p>
              <a:pPr defTabSz="1828800">
                <a:lnSpc>
                  <a:spcPct val="100000"/>
                </a:lnSpc>
                <a:spcBef>
                  <a:spcPts val="0"/>
                </a:spcBef>
                <a:defRPr sz="3600">
                  <a:solidFill>
                    <a:srgbClr val="000059"/>
                  </a:solidFill>
                  <a:latin typeface="Calibri"/>
                  <a:ea typeface="Calibri"/>
                  <a:cs typeface="Calibri"/>
                  <a:sym typeface="Calibri"/>
                </a:defRPr>
              </a:pPr>
              <a:endParaRPr/>
            </a:p>
          </p:txBody>
        </p:sp>
        <p:sp>
          <p:nvSpPr>
            <p:cNvPr id="357" name="Freeform 36"/>
            <p:cNvSpPr/>
            <p:nvPr/>
          </p:nvSpPr>
          <p:spPr>
            <a:xfrm>
              <a:off x="128634" y="202140"/>
              <a:ext cx="526026" cy="526026"/>
            </a:xfrm>
            <a:custGeom>
              <a:avLst/>
              <a:gdLst/>
              <a:ahLst/>
              <a:cxnLst>
                <a:cxn ang="0">
                  <a:pos x="wd2" y="hd2"/>
                </a:cxn>
                <a:cxn ang="5400000">
                  <a:pos x="wd2" y="hd2"/>
                </a:cxn>
                <a:cxn ang="10800000">
                  <a:pos x="wd2" y="hd2"/>
                </a:cxn>
                <a:cxn ang="16200000">
                  <a:pos x="wd2" y="hd2"/>
                </a:cxn>
              </a:cxnLst>
              <a:rect l="0" t="0" r="r" b="b"/>
              <a:pathLst>
                <a:path w="21600" h="21600" extrusionOk="0">
                  <a:moveTo>
                    <a:pt x="10753" y="21600"/>
                  </a:moveTo>
                  <a:lnTo>
                    <a:pt x="9715" y="21600"/>
                  </a:lnTo>
                  <a:lnTo>
                    <a:pt x="8772" y="21411"/>
                  </a:lnTo>
                  <a:lnTo>
                    <a:pt x="7734" y="21223"/>
                  </a:lnTo>
                  <a:lnTo>
                    <a:pt x="6697" y="20845"/>
                  </a:lnTo>
                  <a:lnTo>
                    <a:pt x="5754" y="20374"/>
                  </a:lnTo>
                  <a:lnTo>
                    <a:pt x="4810" y="19808"/>
                  </a:lnTo>
                  <a:lnTo>
                    <a:pt x="3962" y="19242"/>
                  </a:lnTo>
                  <a:lnTo>
                    <a:pt x="3113" y="18487"/>
                  </a:lnTo>
                  <a:lnTo>
                    <a:pt x="1792" y="16790"/>
                  </a:lnTo>
                  <a:lnTo>
                    <a:pt x="1226" y="15941"/>
                  </a:lnTo>
                  <a:lnTo>
                    <a:pt x="755" y="14997"/>
                  </a:lnTo>
                  <a:lnTo>
                    <a:pt x="189" y="12922"/>
                  </a:lnTo>
                  <a:lnTo>
                    <a:pt x="0" y="11885"/>
                  </a:lnTo>
                  <a:lnTo>
                    <a:pt x="0" y="9715"/>
                  </a:lnTo>
                  <a:lnTo>
                    <a:pt x="189" y="8678"/>
                  </a:lnTo>
                  <a:lnTo>
                    <a:pt x="472" y="7640"/>
                  </a:lnTo>
                  <a:lnTo>
                    <a:pt x="755" y="6697"/>
                  </a:lnTo>
                  <a:lnTo>
                    <a:pt x="1226" y="5754"/>
                  </a:lnTo>
                  <a:lnTo>
                    <a:pt x="1792" y="4810"/>
                  </a:lnTo>
                  <a:lnTo>
                    <a:pt x="3113" y="3113"/>
                  </a:lnTo>
                  <a:lnTo>
                    <a:pt x="3867" y="2547"/>
                  </a:lnTo>
                  <a:lnTo>
                    <a:pt x="4622" y="1886"/>
                  </a:lnTo>
                  <a:lnTo>
                    <a:pt x="5471" y="1415"/>
                  </a:lnTo>
                  <a:lnTo>
                    <a:pt x="6225" y="943"/>
                  </a:lnTo>
                  <a:lnTo>
                    <a:pt x="7169" y="660"/>
                  </a:lnTo>
                  <a:lnTo>
                    <a:pt x="8017" y="377"/>
                  </a:lnTo>
                  <a:lnTo>
                    <a:pt x="8961" y="189"/>
                  </a:lnTo>
                  <a:lnTo>
                    <a:pt x="9810" y="0"/>
                  </a:lnTo>
                  <a:lnTo>
                    <a:pt x="11696" y="0"/>
                  </a:lnTo>
                  <a:lnTo>
                    <a:pt x="12639" y="189"/>
                  </a:lnTo>
                  <a:lnTo>
                    <a:pt x="13488" y="377"/>
                  </a:lnTo>
                  <a:lnTo>
                    <a:pt x="14431" y="660"/>
                  </a:lnTo>
                  <a:lnTo>
                    <a:pt x="15280" y="943"/>
                  </a:lnTo>
                  <a:lnTo>
                    <a:pt x="16129" y="1415"/>
                  </a:lnTo>
                  <a:lnTo>
                    <a:pt x="16978" y="1981"/>
                  </a:lnTo>
                  <a:lnTo>
                    <a:pt x="17355" y="2169"/>
                  </a:lnTo>
                  <a:lnTo>
                    <a:pt x="16884" y="2924"/>
                  </a:lnTo>
                  <a:lnTo>
                    <a:pt x="16507" y="2641"/>
                  </a:lnTo>
                  <a:lnTo>
                    <a:pt x="15752" y="2169"/>
                  </a:lnTo>
                  <a:lnTo>
                    <a:pt x="14997" y="1792"/>
                  </a:lnTo>
                  <a:lnTo>
                    <a:pt x="14148" y="1415"/>
                  </a:lnTo>
                  <a:lnTo>
                    <a:pt x="13300" y="1132"/>
                  </a:lnTo>
                  <a:lnTo>
                    <a:pt x="12451" y="943"/>
                  </a:lnTo>
                  <a:lnTo>
                    <a:pt x="11602" y="849"/>
                  </a:lnTo>
                  <a:lnTo>
                    <a:pt x="9904" y="849"/>
                  </a:lnTo>
                  <a:lnTo>
                    <a:pt x="9055" y="943"/>
                  </a:lnTo>
                  <a:lnTo>
                    <a:pt x="8206" y="1132"/>
                  </a:lnTo>
                  <a:lnTo>
                    <a:pt x="7452" y="1415"/>
                  </a:lnTo>
                  <a:lnTo>
                    <a:pt x="6603" y="1792"/>
                  </a:lnTo>
                  <a:lnTo>
                    <a:pt x="5848" y="2169"/>
                  </a:lnTo>
                  <a:lnTo>
                    <a:pt x="5093" y="2641"/>
                  </a:lnTo>
                  <a:lnTo>
                    <a:pt x="4433" y="3113"/>
                  </a:lnTo>
                  <a:lnTo>
                    <a:pt x="3773" y="3773"/>
                  </a:lnTo>
                  <a:lnTo>
                    <a:pt x="2452" y="5282"/>
                  </a:lnTo>
                  <a:lnTo>
                    <a:pt x="1981" y="6131"/>
                  </a:lnTo>
                  <a:lnTo>
                    <a:pt x="1603" y="6980"/>
                  </a:lnTo>
                  <a:lnTo>
                    <a:pt x="1226" y="7923"/>
                  </a:lnTo>
                  <a:lnTo>
                    <a:pt x="849" y="9810"/>
                  </a:lnTo>
                  <a:lnTo>
                    <a:pt x="849" y="11790"/>
                  </a:lnTo>
                  <a:lnTo>
                    <a:pt x="1226" y="13677"/>
                  </a:lnTo>
                  <a:lnTo>
                    <a:pt x="1603" y="14620"/>
                  </a:lnTo>
                  <a:lnTo>
                    <a:pt x="1981" y="15469"/>
                  </a:lnTo>
                  <a:lnTo>
                    <a:pt x="2452" y="16318"/>
                  </a:lnTo>
                  <a:lnTo>
                    <a:pt x="3113" y="17167"/>
                  </a:lnTo>
                  <a:lnTo>
                    <a:pt x="3773" y="17827"/>
                  </a:lnTo>
                  <a:lnTo>
                    <a:pt x="4528" y="18582"/>
                  </a:lnTo>
                  <a:lnTo>
                    <a:pt x="5282" y="19148"/>
                  </a:lnTo>
                  <a:lnTo>
                    <a:pt x="6131" y="19619"/>
                  </a:lnTo>
                  <a:lnTo>
                    <a:pt x="7074" y="20091"/>
                  </a:lnTo>
                  <a:lnTo>
                    <a:pt x="7923" y="20374"/>
                  </a:lnTo>
                  <a:lnTo>
                    <a:pt x="9810" y="20751"/>
                  </a:lnTo>
                  <a:lnTo>
                    <a:pt x="11790" y="20751"/>
                  </a:lnTo>
                  <a:lnTo>
                    <a:pt x="13677" y="20374"/>
                  </a:lnTo>
                  <a:lnTo>
                    <a:pt x="14526" y="19997"/>
                  </a:lnTo>
                  <a:lnTo>
                    <a:pt x="15469" y="19619"/>
                  </a:lnTo>
                  <a:lnTo>
                    <a:pt x="16318" y="19148"/>
                  </a:lnTo>
                  <a:lnTo>
                    <a:pt x="17072" y="18582"/>
                  </a:lnTo>
                  <a:lnTo>
                    <a:pt x="18487" y="17167"/>
                  </a:lnTo>
                  <a:lnTo>
                    <a:pt x="18959" y="16507"/>
                  </a:lnTo>
                  <a:lnTo>
                    <a:pt x="19525" y="15752"/>
                  </a:lnTo>
                  <a:lnTo>
                    <a:pt x="19902" y="14903"/>
                  </a:lnTo>
                  <a:lnTo>
                    <a:pt x="20185" y="14148"/>
                  </a:lnTo>
                  <a:lnTo>
                    <a:pt x="20468" y="13300"/>
                  </a:lnTo>
                  <a:lnTo>
                    <a:pt x="20657" y="12451"/>
                  </a:lnTo>
                  <a:lnTo>
                    <a:pt x="20751" y="11602"/>
                  </a:lnTo>
                  <a:lnTo>
                    <a:pt x="20751" y="9904"/>
                  </a:lnTo>
                  <a:lnTo>
                    <a:pt x="20185" y="7357"/>
                  </a:lnTo>
                  <a:lnTo>
                    <a:pt x="19808" y="6508"/>
                  </a:lnTo>
                  <a:lnTo>
                    <a:pt x="18865" y="4999"/>
                  </a:lnTo>
                  <a:lnTo>
                    <a:pt x="18582" y="4622"/>
                  </a:lnTo>
                  <a:lnTo>
                    <a:pt x="19336" y="4150"/>
                  </a:lnTo>
                  <a:lnTo>
                    <a:pt x="20091" y="5282"/>
                  </a:lnTo>
                  <a:lnTo>
                    <a:pt x="20562" y="6131"/>
                  </a:lnTo>
                  <a:lnTo>
                    <a:pt x="20940" y="7074"/>
                  </a:lnTo>
                  <a:lnTo>
                    <a:pt x="21223" y="7923"/>
                  </a:lnTo>
                  <a:lnTo>
                    <a:pt x="21600" y="9810"/>
                  </a:lnTo>
                  <a:lnTo>
                    <a:pt x="21600" y="11696"/>
                  </a:lnTo>
                  <a:lnTo>
                    <a:pt x="21506" y="12639"/>
                  </a:lnTo>
                  <a:lnTo>
                    <a:pt x="21317" y="13488"/>
                  </a:lnTo>
                  <a:lnTo>
                    <a:pt x="21034" y="14431"/>
                  </a:lnTo>
                  <a:lnTo>
                    <a:pt x="20657" y="15280"/>
                  </a:lnTo>
                  <a:lnTo>
                    <a:pt x="19714" y="16978"/>
                  </a:lnTo>
                  <a:lnTo>
                    <a:pt x="19148" y="17733"/>
                  </a:lnTo>
                  <a:lnTo>
                    <a:pt x="18487" y="18487"/>
                  </a:lnTo>
                  <a:lnTo>
                    <a:pt x="17638" y="19242"/>
                  </a:lnTo>
                  <a:lnTo>
                    <a:pt x="16790" y="19808"/>
                  </a:lnTo>
                  <a:lnTo>
                    <a:pt x="15846" y="20374"/>
                  </a:lnTo>
                  <a:lnTo>
                    <a:pt x="14903" y="20845"/>
                  </a:lnTo>
                  <a:lnTo>
                    <a:pt x="12828" y="21411"/>
                  </a:lnTo>
                  <a:lnTo>
                    <a:pt x="11790" y="21600"/>
                  </a:lnTo>
                  <a:lnTo>
                    <a:pt x="10753" y="21600"/>
                  </a:lnTo>
                  <a:close/>
                </a:path>
              </a:pathLst>
            </a:custGeom>
            <a:solidFill>
              <a:srgbClr val="FFFFFF"/>
            </a:solidFill>
            <a:ln w="12700" cap="flat">
              <a:noFill/>
              <a:miter lim="400000"/>
            </a:ln>
            <a:effectLst/>
          </p:spPr>
          <p:txBody>
            <a:bodyPr wrap="square" lIns="50800" tIns="50800" rIns="50800" bIns="50800" numCol="1" anchor="t">
              <a:noAutofit/>
            </a:bodyPr>
            <a:lstStyle/>
            <a:p>
              <a:pPr defTabSz="1828800">
                <a:lnSpc>
                  <a:spcPct val="100000"/>
                </a:lnSpc>
                <a:spcBef>
                  <a:spcPts val="0"/>
                </a:spcBef>
                <a:defRPr sz="3600">
                  <a:solidFill>
                    <a:srgbClr val="000059"/>
                  </a:solidFill>
                  <a:latin typeface="Calibri"/>
                  <a:ea typeface="Calibri"/>
                  <a:cs typeface="Calibri"/>
                  <a:sym typeface="Calibri"/>
                </a:defRPr>
              </a:pPr>
              <a:endParaRPr/>
            </a:p>
          </p:txBody>
        </p:sp>
        <p:sp>
          <p:nvSpPr>
            <p:cNvPr id="358" name="Freeform 37"/>
            <p:cNvSpPr/>
            <p:nvPr/>
          </p:nvSpPr>
          <p:spPr>
            <a:xfrm>
              <a:off x="192952" y="266457"/>
              <a:ext cx="397391" cy="397391"/>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lnTo>
                    <a:pt x="9739" y="21600"/>
                  </a:lnTo>
                  <a:lnTo>
                    <a:pt x="6742" y="20851"/>
                  </a:lnTo>
                  <a:lnTo>
                    <a:pt x="5743" y="20351"/>
                  </a:lnTo>
                  <a:lnTo>
                    <a:pt x="4869" y="19852"/>
                  </a:lnTo>
                  <a:lnTo>
                    <a:pt x="3995" y="19228"/>
                  </a:lnTo>
                  <a:lnTo>
                    <a:pt x="3121" y="18479"/>
                  </a:lnTo>
                  <a:lnTo>
                    <a:pt x="2372" y="17605"/>
                  </a:lnTo>
                  <a:lnTo>
                    <a:pt x="1748" y="16731"/>
                  </a:lnTo>
                  <a:lnTo>
                    <a:pt x="1249" y="15857"/>
                  </a:lnTo>
                  <a:lnTo>
                    <a:pt x="749" y="14858"/>
                  </a:lnTo>
                  <a:lnTo>
                    <a:pt x="250" y="12860"/>
                  </a:lnTo>
                  <a:lnTo>
                    <a:pt x="0" y="10862"/>
                  </a:lnTo>
                  <a:lnTo>
                    <a:pt x="125" y="9739"/>
                  </a:lnTo>
                  <a:lnTo>
                    <a:pt x="250" y="8740"/>
                  </a:lnTo>
                  <a:lnTo>
                    <a:pt x="749" y="6742"/>
                  </a:lnTo>
                  <a:lnTo>
                    <a:pt x="1249" y="5743"/>
                  </a:lnTo>
                  <a:lnTo>
                    <a:pt x="1748" y="4869"/>
                  </a:lnTo>
                  <a:lnTo>
                    <a:pt x="2372" y="3995"/>
                  </a:lnTo>
                  <a:lnTo>
                    <a:pt x="3871" y="2497"/>
                  </a:lnTo>
                  <a:lnTo>
                    <a:pt x="5369" y="1498"/>
                  </a:lnTo>
                  <a:lnTo>
                    <a:pt x="6118" y="1124"/>
                  </a:lnTo>
                  <a:lnTo>
                    <a:pt x="7741" y="499"/>
                  </a:lnTo>
                  <a:lnTo>
                    <a:pt x="9489" y="125"/>
                  </a:lnTo>
                  <a:lnTo>
                    <a:pt x="11237" y="0"/>
                  </a:lnTo>
                  <a:lnTo>
                    <a:pt x="12985" y="250"/>
                  </a:lnTo>
                  <a:lnTo>
                    <a:pt x="14733" y="749"/>
                  </a:lnTo>
                  <a:lnTo>
                    <a:pt x="15607" y="1124"/>
                  </a:lnTo>
                  <a:lnTo>
                    <a:pt x="16356" y="1623"/>
                  </a:lnTo>
                  <a:lnTo>
                    <a:pt x="16855" y="1873"/>
                  </a:lnTo>
                  <a:lnTo>
                    <a:pt x="16356" y="2872"/>
                  </a:lnTo>
                  <a:lnTo>
                    <a:pt x="14358" y="1873"/>
                  </a:lnTo>
                  <a:lnTo>
                    <a:pt x="12860" y="1373"/>
                  </a:lnTo>
                  <a:lnTo>
                    <a:pt x="11237" y="1124"/>
                  </a:lnTo>
                  <a:lnTo>
                    <a:pt x="9614" y="1249"/>
                  </a:lnTo>
                  <a:lnTo>
                    <a:pt x="8116" y="1498"/>
                  </a:lnTo>
                  <a:lnTo>
                    <a:pt x="6617" y="2123"/>
                  </a:lnTo>
                  <a:lnTo>
                    <a:pt x="5244" y="2872"/>
                  </a:lnTo>
                  <a:lnTo>
                    <a:pt x="3995" y="3995"/>
                  </a:lnTo>
                  <a:lnTo>
                    <a:pt x="3246" y="4745"/>
                  </a:lnTo>
                  <a:lnTo>
                    <a:pt x="2747" y="5494"/>
                  </a:lnTo>
                  <a:lnTo>
                    <a:pt x="2247" y="6368"/>
                  </a:lnTo>
                  <a:lnTo>
                    <a:pt x="1873" y="7117"/>
                  </a:lnTo>
                  <a:lnTo>
                    <a:pt x="1498" y="8116"/>
                  </a:lnTo>
                  <a:lnTo>
                    <a:pt x="1373" y="8990"/>
                  </a:lnTo>
                  <a:lnTo>
                    <a:pt x="1124" y="9864"/>
                  </a:lnTo>
                  <a:lnTo>
                    <a:pt x="1124" y="11736"/>
                  </a:lnTo>
                  <a:lnTo>
                    <a:pt x="1373" y="12610"/>
                  </a:lnTo>
                  <a:lnTo>
                    <a:pt x="1498" y="13609"/>
                  </a:lnTo>
                  <a:lnTo>
                    <a:pt x="2247" y="15357"/>
                  </a:lnTo>
                  <a:lnTo>
                    <a:pt x="3246" y="16855"/>
                  </a:lnTo>
                  <a:lnTo>
                    <a:pt x="4745" y="18354"/>
                  </a:lnTo>
                  <a:lnTo>
                    <a:pt x="6243" y="19353"/>
                  </a:lnTo>
                  <a:lnTo>
                    <a:pt x="7991" y="20102"/>
                  </a:lnTo>
                  <a:lnTo>
                    <a:pt x="8990" y="20351"/>
                  </a:lnTo>
                  <a:lnTo>
                    <a:pt x="9864" y="20476"/>
                  </a:lnTo>
                  <a:lnTo>
                    <a:pt x="11736" y="20476"/>
                  </a:lnTo>
                  <a:lnTo>
                    <a:pt x="12610" y="20351"/>
                  </a:lnTo>
                  <a:lnTo>
                    <a:pt x="13484" y="20102"/>
                  </a:lnTo>
                  <a:lnTo>
                    <a:pt x="14483" y="19727"/>
                  </a:lnTo>
                  <a:lnTo>
                    <a:pt x="15232" y="19353"/>
                  </a:lnTo>
                  <a:lnTo>
                    <a:pt x="16106" y="18853"/>
                  </a:lnTo>
                  <a:lnTo>
                    <a:pt x="16855" y="18354"/>
                  </a:lnTo>
                  <a:lnTo>
                    <a:pt x="17605" y="17605"/>
                  </a:lnTo>
                  <a:lnTo>
                    <a:pt x="18728" y="16356"/>
                  </a:lnTo>
                  <a:lnTo>
                    <a:pt x="19477" y="14983"/>
                  </a:lnTo>
                  <a:lnTo>
                    <a:pt x="20102" y="13484"/>
                  </a:lnTo>
                  <a:lnTo>
                    <a:pt x="20351" y="11861"/>
                  </a:lnTo>
                  <a:lnTo>
                    <a:pt x="20476" y="10238"/>
                  </a:lnTo>
                  <a:lnTo>
                    <a:pt x="20227" y="8615"/>
                  </a:lnTo>
                  <a:lnTo>
                    <a:pt x="19727" y="7117"/>
                  </a:lnTo>
                  <a:lnTo>
                    <a:pt x="18978" y="5618"/>
                  </a:lnTo>
                  <a:lnTo>
                    <a:pt x="18603" y="5119"/>
                  </a:lnTo>
                  <a:lnTo>
                    <a:pt x="19602" y="4495"/>
                  </a:lnTo>
                  <a:lnTo>
                    <a:pt x="19852" y="4994"/>
                  </a:lnTo>
                  <a:lnTo>
                    <a:pt x="20351" y="5743"/>
                  </a:lnTo>
                  <a:lnTo>
                    <a:pt x="21101" y="7491"/>
                  </a:lnTo>
                  <a:lnTo>
                    <a:pt x="21350" y="8365"/>
                  </a:lnTo>
                  <a:lnTo>
                    <a:pt x="21600" y="10113"/>
                  </a:lnTo>
                  <a:lnTo>
                    <a:pt x="21475" y="11986"/>
                  </a:lnTo>
                  <a:lnTo>
                    <a:pt x="21101" y="13734"/>
                  </a:lnTo>
                  <a:lnTo>
                    <a:pt x="20851" y="14608"/>
                  </a:lnTo>
                  <a:lnTo>
                    <a:pt x="20476" y="15482"/>
                  </a:lnTo>
                  <a:lnTo>
                    <a:pt x="20102" y="16231"/>
                  </a:lnTo>
                  <a:lnTo>
                    <a:pt x="19103" y="17729"/>
                  </a:lnTo>
                  <a:lnTo>
                    <a:pt x="18479" y="18479"/>
                  </a:lnTo>
                  <a:lnTo>
                    <a:pt x="17605" y="19228"/>
                  </a:lnTo>
                  <a:lnTo>
                    <a:pt x="16731" y="19852"/>
                  </a:lnTo>
                  <a:lnTo>
                    <a:pt x="15857" y="20351"/>
                  </a:lnTo>
                  <a:lnTo>
                    <a:pt x="14858" y="20851"/>
                  </a:lnTo>
                  <a:lnTo>
                    <a:pt x="11861" y="21600"/>
                  </a:lnTo>
                  <a:lnTo>
                    <a:pt x="10738" y="21600"/>
                  </a:lnTo>
                  <a:close/>
                </a:path>
              </a:pathLst>
            </a:custGeom>
            <a:solidFill>
              <a:srgbClr val="FFFFFF"/>
            </a:solidFill>
            <a:ln w="12700" cap="flat">
              <a:noFill/>
              <a:miter lim="400000"/>
            </a:ln>
            <a:effectLst/>
          </p:spPr>
          <p:txBody>
            <a:bodyPr wrap="square" lIns="50800" tIns="50800" rIns="50800" bIns="50800" numCol="1" anchor="t">
              <a:noAutofit/>
            </a:bodyPr>
            <a:lstStyle/>
            <a:p>
              <a:pPr defTabSz="1828800">
                <a:lnSpc>
                  <a:spcPct val="100000"/>
                </a:lnSpc>
                <a:spcBef>
                  <a:spcPts val="0"/>
                </a:spcBef>
                <a:defRPr sz="3600">
                  <a:solidFill>
                    <a:srgbClr val="000059"/>
                  </a:solidFill>
                  <a:latin typeface="Calibri"/>
                  <a:ea typeface="Calibri"/>
                  <a:cs typeface="Calibri"/>
                  <a:sym typeface="Calibri"/>
                </a:defRPr>
              </a:pPr>
              <a:endParaRPr/>
            </a:p>
          </p:txBody>
        </p:sp>
        <p:sp>
          <p:nvSpPr>
            <p:cNvPr id="359" name="Freeform 38"/>
            <p:cNvSpPr/>
            <p:nvPr/>
          </p:nvSpPr>
          <p:spPr>
            <a:xfrm>
              <a:off x="264160" y="337666"/>
              <a:ext cx="254974" cy="254974"/>
            </a:xfrm>
            <a:custGeom>
              <a:avLst/>
              <a:gdLst/>
              <a:ahLst/>
              <a:cxnLst>
                <a:cxn ang="0">
                  <a:pos x="wd2" y="hd2"/>
                </a:cxn>
                <a:cxn ang="5400000">
                  <a:pos x="wd2" y="hd2"/>
                </a:cxn>
                <a:cxn ang="10800000">
                  <a:pos x="wd2" y="hd2"/>
                </a:cxn>
                <a:cxn ang="16200000">
                  <a:pos x="wd2" y="hd2"/>
                </a:cxn>
              </a:cxnLst>
              <a:rect l="0" t="0" r="r" b="b"/>
              <a:pathLst>
                <a:path w="21600" h="21600" extrusionOk="0">
                  <a:moveTo>
                    <a:pt x="10703" y="21600"/>
                  </a:moveTo>
                  <a:lnTo>
                    <a:pt x="8757" y="21405"/>
                  </a:lnTo>
                  <a:lnTo>
                    <a:pt x="6811" y="20822"/>
                  </a:lnTo>
                  <a:lnTo>
                    <a:pt x="4865" y="19849"/>
                  </a:lnTo>
                  <a:lnTo>
                    <a:pt x="3114" y="18486"/>
                  </a:lnTo>
                  <a:lnTo>
                    <a:pt x="1751" y="16735"/>
                  </a:lnTo>
                  <a:lnTo>
                    <a:pt x="778" y="14984"/>
                  </a:lnTo>
                  <a:lnTo>
                    <a:pt x="195" y="13038"/>
                  </a:lnTo>
                  <a:lnTo>
                    <a:pt x="0" y="10897"/>
                  </a:lnTo>
                  <a:lnTo>
                    <a:pt x="195" y="8757"/>
                  </a:lnTo>
                  <a:lnTo>
                    <a:pt x="778" y="6616"/>
                  </a:lnTo>
                  <a:lnTo>
                    <a:pt x="1751" y="4865"/>
                  </a:lnTo>
                  <a:lnTo>
                    <a:pt x="3114" y="3114"/>
                  </a:lnTo>
                  <a:lnTo>
                    <a:pt x="4476" y="2141"/>
                  </a:lnTo>
                  <a:lnTo>
                    <a:pt x="7200" y="584"/>
                  </a:lnTo>
                  <a:lnTo>
                    <a:pt x="8757" y="195"/>
                  </a:lnTo>
                  <a:lnTo>
                    <a:pt x="10314" y="0"/>
                  </a:lnTo>
                  <a:lnTo>
                    <a:pt x="11870" y="0"/>
                  </a:lnTo>
                  <a:lnTo>
                    <a:pt x="14984" y="778"/>
                  </a:lnTo>
                  <a:lnTo>
                    <a:pt x="15762" y="1168"/>
                  </a:lnTo>
                  <a:lnTo>
                    <a:pt x="15178" y="2724"/>
                  </a:lnTo>
                  <a:lnTo>
                    <a:pt x="14205" y="2530"/>
                  </a:lnTo>
                  <a:lnTo>
                    <a:pt x="13038" y="2141"/>
                  </a:lnTo>
                  <a:lnTo>
                    <a:pt x="11676" y="1751"/>
                  </a:lnTo>
                  <a:lnTo>
                    <a:pt x="10314" y="1751"/>
                  </a:lnTo>
                  <a:lnTo>
                    <a:pt x="8951" y="1946"/>
                  </a:lnTo>
                  <a:lnTo>
                    <a:pt x="6616" y="2724"/>
                  </a:lnTo>
                  <a:lnTo>
                    <a:pt x="5449" y="3503"/>
                  </a:lnTo>
                  <a:lnTo>
                    <a:pt x="4476" y="4476"/>
                  </a:lnTo>
                  <a:lnTo>
                    <a:pt x="3308" y="5838"/>
                  </a:lnTo>
                  <a:lnTo>
                    <a:pt x="2335" y="7395"/>
                  </a:lnTo>
                  <a:lnTo>
                    <a:pt x="1946" y="8951"/>
                  </a:lnTo>
                  <a:lnTo>
                    <a:pt x="1751" y="10897"/>
                  </a:lnTo>
                  <a:lnTo>
                    <a:pt x="1946" y="12649"/>
                  </a:lnTo>
                  <a:lnTo>
                    <a:pt x="2335" y="14205"/>
                  </a:lnTo>
                  <a:lnTo>
                    <a:pt x="3308" y="15762"/>
                  </a:lnTo>
                  <a:lnTo>
                    <a:pt x="4476" y="17124"/>
                  </a:lnTo>
                  <a:lnTo>
                    <a:pt x="5838" y="18292"/>
                  </a:lnTo>
                  <a:lnTo>
                    <a:pt x="7395" y="19265"/>
                  </a:lnTo>
                  <a:lnTo>
                    <a:pt x="9146" y="19654"/>
                  </a:lnTo>
                  <a:lnTo>
                    <a:pt x="10703" y="19849"/>
                  </a:lnTo>
                  <a:lnTo>
                    <a:pt x="12454" y="19654"/>
                  </a:lnTo>
                  <a:lnTo>
                    <a:pt x="14205" y="19265"/>
                  </a:lnTo>
                  <a:lnTo>
                    <a:pt x="15762" y="18292"/>
                  </a:lnTo>
                  <a:lnTo>
                    <a:pt x="17124" y="17124"/>
                  </a:lnTo>
                  <a:lnTo>
                    <a:pt x="18097" y="16151"/>
                  </a:lnTo>
                  <a:lnTo>
                    <a:pt x="18876" y="14984"/>
                  </a:lnTo>
                  <a:lnTo>
                    <a:pt x="19265" y="13622"/>
                  </a:lnTo>
                  <a:lnTo>
                    <a:pt x="19654" y="12454"/>
                  </a:lnTo>
                  <a:lnTo>
                    <a:pt x="19849" y="11092"/>
                  </a:lnTo>
                  <a:lnTo>
                    <a:pt x="19849" y="9730"/>
                  </a:lnTo>
                  <a:lnTo>
                    <a:pt x="19070" y="7005"/>
                  </a:lnTo>
                  <a:lnTo>
                    <a:pt x="18681" y="6227"/>
                  </a:lnTo>
                  <a:lnTo>
                    <a:pt x="20238" y="5449"/>
                  </a:lnTo>
                  <a:lnTo>
                    <a:pt x="20627" y="6227"/>
                  </a:lnTo>
                  <a:lnTo>
                    <a:pt x="21211" y="7784"/>
                  </a:lnTo>
                  <a:lnTo>
                    <a:pt x="21405" y="9535"/>
                  </a:lnTo>
                  <a:lnTo>
                    <a:pt x="21600" y="11092"/>
                  </a:lnTo>
                  <a:lnTo>
                    <a:pt x="21405" y="12649"/>
                  </a:lnTo>
                  <a:lnTo>
                    <a:pt x="21016" y="14205"/>
                  </a:lnTo>
                  <a:lnTo>
                    <a:pt x="20432" y="15762"/>
                  </a:lnTo>
                  <a:lnTo>
                    <a:pt x="18486" y="18486"/>
                  </a:lnTo>
                  <a:lnTo>
                    <a:pt x="16735" y="19849"/>
                  </a:lnTo>
                  <a:lnTo>
                    <a:pt x="14789" y="20822"/>
                  </a:lnTo>
                  <a:lnTo>
                    <a:pt x="12843" y="21405"/>
                  </a:lnTo>
                  <a:lnTo>
                    <a:pt x="10703" y="21600"/>
                  </a:lnTo>
                  <a:close/>
                </a:path>
              </a:pathLst>
            </a:custGeom>
            <a:solidFill>
              <a:srgbClr val="FFFFFF"/>
            </a:solidFill>
            <a:ln w="12700" cap="flat">
              <a:noFill/>
              <a:miter lim="400000"/>
            </a:ln>
            <a:effectLst/>
          </p:spPr>
          <p:txBody>
            <a:bodyPr wrap="square" lIns="50800" tIns="50800" rIns="50800" bIns="50800" numCol="1" anchor="t">
              <a:noAutofit/>
            </a:bodyPr>
            <a:lstStyle/>
            <a:p>
              <a:pPr defTabSz="1828800">
                <a:lnSpc>
                  <a:spcPct val="100000"/>
                </a:lnSpc>
                <a:spcBef>
                  <a:spcPts val="0"/>
                </a:spcBef>
                <a:defRPr sz="3600">
                  <a:solidFill>
                    <a:srgbClr val="000059"/>
                  </a:solidFill>
                  <a:latin typeface="Calibri"/>
                  <a:ea typeface="Calibri"/>
                  <a:cs typeface="Calibri"/>
                  <a:sym typeface="Calibri"/>
                </a:defRPr>
              </a:pPr>
              <a:endParaRPr/>
            </a:p>
          </p:txBody>
        </p:sp>
        <p:sp>
          <p:nvSpPr>
            <p:cNvPr id="360" name="Freeform 39"/>
            <p:cNvSpPr/>
            <p:nvPr/>
          </p:nvSpPr>
          <p:spPr>
            <a:xfrm>
              <a:off x="-1" y="721274"/>
              <a:ext cx="135528" cy="135527"/>
            </a:xfrm>
            <a:custGeom>
              <a:avLst/>
              <a:gdLst/>
              <a:ahLst/>
              <a:cxnLst>
                <a:cxn ang="0">
                  <a:pos x="wd2" y="hd2"/>
                </a:cxn>
                <a:cxn ang="5400000">
                  <a:pos x="wd2" y="hd2"/>
                </a:cxn>
                <a:cxn ang="10800000">
                  <a:pos x="wd2" y="hd2"/>
                </a:cxn>
                <a:cxn ang="16200000">
                  <a:pos x="wd2" y="hd2"/>
                </a:cxn>
              </a:cxnLst>
              <a:rect l="0" t="0" r="r" b="b"/>
              <a:pathLst>
                <a:path w="21600" h="21600" extrusionOk="0">
                  <a:moveTo>
                    <a:pt x="2197" y="21600"/>
                  </a:moveTo>
                  <a:lnTo>
                    <a:pt x="0" y="19403"/>
                  </a:lnTo>
                  <a:lnTo>
                    <a:pt x="19403" y="0"/>
                  </a:lnTo>
                  <a:lnTo>
                    <a:pt x="21600" y="2197"/>
                  </a:lnTo>
                  <a:lnTo>
                    <a:pt x="2197" y="21600"/>
                  </a:lnTo>
                  <a:close/>
                </a:path>
              </a:pathLst>
            </a:custGeom>
            <a:solidFill>
              <a:srgbClr val="FFFFFF"/>
            </a:solidFill>
            <a:ln w="12700" cap="flat">
              <a:noFill/>
              <a:miter lim="400000"/>
            </a:ln>
            <a:effectLst/>
          </p:spPr>
          <p:txBody>
            <a:bodyPr wrap="square" lIns="50800" tIns="50800" rIns="50800" bIns="50800" numCol="1" anchor="t">
              <a:noAutofit/>
            </a:bodyPr>
            <a:lstStyle/>
            <a:p>
              <a:pPr defTabSz="1828800">
                <a:lnSpc>
                  <a:spcPct val="100000"/>
                </a:lnSpc>
                <a:spcBef>
                  <a:spcPts val="0"/>
                </a:spcBef>
                <a:defRPr sz="3600">
                  <a:solidFill>
                    <a:srgbClr val="000059"/>
                  </a:solidFill>
                  <a:latin typeface="Calibri"/>
                  <a:ea typeface="Calibri"/>
                  <a:cs typeface="Calibri"/>
                  <a:sym typeface="Calibri"/>
                </a:defRPr>
              </a:pPr>
              <a:endParaRPr/>
            </a:p>
          </p:txBody>
        </p:sp>
        <p:sp>
          <p:nvSpPr>
            <p:cNvPr id="361" name="Freeform 40"/>
            <p:cNvSpPr/>
            <p:nvPr/>
          </p:nvSpPr>
          <p:spPr>
            <a:xfrm>
              <a:off x="650065" y="716679"/>
              <a:ext cx="135527" cy="137824"/>
            </a:xfrm>
            <a:custGeom>
              <a:avLst/>
              <a:gdLst/>
              <a:ahLst/>
              <a:cxnLst>
                <a:cxn ang="0">
                  <a:pos x="wd2" y="hd2"/>
                </a:cxn>
                <a:cxn ang="5400000">
                  <a:pos x="wd2" y="hd2"/>
                </a:cxn>
                <a:cxn ang="10800000">
                  <a:pos x="wd2" y="hd2"/>
                </a:cxn>
                <a:cxn ang="16200000">
                  <a:pos x="wd2" y="hd2"/>
                </a:cxn>
              </a:cxnLst>
              <a:rect l="0" t="0" r="r" b="b"/>
              <a:pathLst>
                <a:path w="21600" h="21600" extrusionOk="0">
                  <a:moveTo>
                    <a:pt x="19403" y="21600"/>
                  </a:moveTo>
                  <a:lnTo>
                    <a:pt x="0" y="2520"/>
                  </a:lnTo>
                  <a:lnTo>
                    <a:pt x="2197" y="0"/>
                  </a:lnTo>
                  <a:lnTo>
                    <a:pt x="21600" y="19080"/>
                  </a:lnTo>
                  <a:lnTo>
                    <a:pt x="19403" y="21600"/>
                  </a:lnTo>
                  <a:close/>
                </a:path>
              </a:pathLst>
            </a:custGeom>
            <a:solidFill>
              <a:srgbClr val="FFFFFF"/>
            </a:solidFill>
            <a:ln w="12700" cap="flat">
              <a:noFill/>
              <a:miter lim="400000"/>
            </a:ln>
            <a:effectLst/>
          </p:spPr>
          <p:txBody>
            <a:bodyPr wrap="square" lIns="50800" tIns="50800" rIns="50800" bIns="50800" numCol="1" anchor="t">
              <a:noAutofit/>
            </a:bodyPr>
            <a:lstStyle/>
            <a:p>
              <a:pPr defTabSz="1828800">
                <a:lnSpc>
                  <a:spcPct val="100000"/>
                </a:lnSpc>
                <a:spcBef>
                  <a:spcPts val="0"/>
                </a:spcBef>
                <a:defRPr sz="3600">
                  <a:solidFill>
                    <a:srgbClr val="000059"/>
                  </a:solidFill>
                  <a:latin typeface="Calibri"/>
                  <a:ea typeface="Calibri"/>
                  <a:cs typeface="Calibri"/>
                  <a:sym typeface="Calibri"/>
                </a:defRPr>
              </a:pPr>
              <a:endParaRPr/>
            </a:p>
          </p:txBody>
        </p:sp>
      </p:grpSp>
      <p:grpSp>
        <p:nvGrpSpPr>
          <p:cNvPr id="365" name="Rectangle"/>
          <p:cNvGrpSpPr/>
          <p:nvPr/>
        </p:nvGrpSpPr>
        <p:grpSpPr>
          <a:xfrm>
            <a:off x="0" y="903201"/>
            <a:ext cx="21423090" cy="1315745"/>
            <a:chOff x="-1" y="-11336"/>
            <a:chExt cx="21423088" cy="1331772"/>
          </a:xfrm>
        </p:grpSpPr>
        <p:sp>
          <p:nvSpPr>
            <p:cNvPr id="363" name="Rectangle"/>
            <p:cNvSpPr/>
            <p:nvPr/>
          </p:nvSpPr>
          <p:spPr>
            <a:xfrm>
              <a:off x="-1" y="-1"/>
              <a:ext cx="21423088" cy="1309098"/>
            </a:xfrm>
            <a:prstGeom prst="rect">
              <a:avLst/>
            </a:prstGeom>
            <a:solidFill>
              <a:srgbClr val="12223D"/>
            </a:solidFill>
            <a:ln w="12700" cap="flat">
              <a:noFill/>
              <a:miter lim="400000"/>
            </a:ln>
            <a:effectLst/>
          </p:spPr>
          <p:txBody>
            <a:bodyPr wrap="square" lIns="50800" tIns="50800" rIns="50800" bIns="50800" numCol="1" anchor="ctr">
              <a:noAutofit/>
            </a:bodyPr>
            <a:lstStyle/>
            <a:p>
              <a:pPr>
                <a:lnSpc>
                  <a:spcPct val="107000"/>
                </a:lnSpc>
                <a:spcBef>
                  <a:spcPts val="0"/>
                </a:spcBef>
                <a:defRPr sz="3600">
                  <a:solidFill>
                    <a:srgbClr val="FFFFFF"/>
                  </a:solidFill>
                  <a:latin typeface="Calibri"/>
                  <a:ea typeface="Calibri"/>
                  <a:cs typeface="Calibri"/>
                  <a:sym typeface="Calibri"/>
                </a:defRPr>
              </a:pPr>
              <a:endParaRPr/>
            </a:p>
          </p:txBody>
        </p:sp>
        <p:sp>
          <p:nvSpPr>
            <p:cNvPr id="364" name="Fapte &amp; cifre…"/>
            <p:cNvSpPr txBox="1"/>
            <p:nvPr/>
          </p:nvSpPr>
          <p:spPr>
            <a:xfrm>
              <a:off x="-1" y="-11336"/>
              <a:ext cx="21423088" cy="133177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indent="228600">
                <a:lnSpc>
                  <a:spcPct val="107000"/>
                </a:lnSpc>
                <a:spcBef>
                  <a:spcPts val="0"/>
                </a:spcBef>
                <a:defRPr sz="3600" b="1">
                  <a:solidFill>
                    <a:srgbClr val="FFFFFF"/>
                  </a:solidFill>
                  <a:latin typeface="Arial"/>
                  <a:ea typeface="Arial"/>
                  <a:cs typeface="Arial"/>
                  <a:sym typeface="Arial"/>
                </a:defRPr>
              </a:pPr>
              <a:r>
                <a:rPr lang="ro-RO" sz="4400" dirty="0"/>
                <a:t>FAPTE &amp; CIFRE </a:t>
              </a:r>
              <a:endParaRPr sz="4400" dirty="0"/>
            </a:p>
            <a:p>
              <a:pPr indent="228600">
                <a:lnSpc>
                  <a:spcPct val="107000"/>
                </a:lnSpc>
                <a:spcBef>
                  <a:spcPts val="0"/>
                </a:spcBef>
                <a:defRPr sz="3600">
                  <a:solidFill>
                    <a:srgbClr val="FFFFFF"/>
                  </a:solidFill>
                  <a:latin typeface="Arial"/>
                  <a:ea typeface="Arial"/>
                  <a:cs typeface="Arial"/>
                  <a:sym typeface="Arial"/>
                </a:defRPr>
              </a:pPr>
              <a:r>
                <a:rPr sz="3200" dirty="0" err="1"/>
                <a:t>Impactul</a:t>
              </a:r>
              <a:r>
                <a:rPr sz="3200" dirty="0"/>
                <a:t> ROCA Investments </a:t>
              </a:r>
              <a:r>
                <a:rPr sz="3200" dirty="0" err="1"/>
                <a:t>în</a:t>
              </a:r>
              <a:r>
                <a:rPr sz="3200" dirty="0"/>
                <a:t> </a:t>
              </a:r>
              <a:r>
                <a:rPr sz="3200" dirty="0" err="1"/>
                <a:t>mediul</a:t>
              </a:r>
              <a:r>
                <a:rPr sz="3200" dirty="0"/>
                <a:t> local de business</a:t>
              </a:r>
            </a:p>
          </p:txBody>
        </p:sp>
      </p:grpSp>
      <p:grpSp>
        <p:nvGrpSpPr>
          <p:cNvPr id="2" name="Group 1">
            <a:extLst>
              <a:ext uri="{FF2B5EF4-FFF2-40B4-BE49-F238E27FC236}">
                <a16:creationId xmlns:a16="http://schemas.microsoft.com/office/drawing/2014/main" id="{0E76047E-5124-5E6E-1D39-72B6B6716F27}"/>
              </a:ext>
            </a:extLst>
          </p:cNvPr>
          <p:cNvGrpSpPr/>
          <p:nvPr/>
        </p:nvGrpSpPr>
        <p:grpSpPr>
          <a:xfrm>
            <a:off x="4731108" y="4665306"/>
            <a:ext cx="14921783" cy="6251510"/>
            <a:chOff x="449823" y="6916360"/>
            <a:chExt cx="11016993" cy="4674251"/>
          </a:xfrm>
          <a:scene3d>
            <a:camera prst="orthographicFront">
              <a:rot lat="0" lon="0" rev="0"/>
            </a:camera>
            <a:lightRig rig="balanced" dir="t">
              <a:rot lat="0" lon="0" rev="8700000"/>
            </a:lightRig>
          </a:scene3d>
        </p:grpSpPr>
        <p:grpSp>
          <p:nvGrpSpPr>
            <p:cNvPr id="322" name="Group 4">
              <a:extLst>
                <a:ext uri="{FF2B5EF4-FFF2-40B4-BE49-F238E27FC236}">
                  <a16:creationId xmlns:a16="http://schemas.microsoft.com/office/drawing/2014/main" id="{A6A5B1B2-AF07-FBEC-B5B2-3B8278B7A058}"/>
                </a:ext>
              </a:extLst>
            </p:cNvPr>
            <p:cNvGrpSpPr/>
            <p:nvPr/>
          </p:nvGrpSpPr>
          <p:grpSpPr>
            <a:xfrm>
              <a:off x="478638" y="6916360"/>
              <a:ext cx="10988178" cy="1122370"/>
              <a:chOff x="-1" y="-1"/>
              <a:chExt cx="10988176" cy="1122369"/>
            </a:xfrm>
          </p:grpSpPr>
          <p:sp>
            <p:nvSpPr>
              <p:cNvPr id="323" name="Rectangle 25">
                <a:extLst>
                  <a:ext uri="{FF2B5EF4-FFF2-40B4-BE49-F238E27FC236}">
                    <a16:creationId xmlns:a16="http://schemas.microsoft.com/office/drawing/2014/main" id="{2429D265-3126-846D-D3F1-31E19FAEF001}"/>
                  </a:ext>
                </a:extLst>
              </p:cNvPr>
              <p:cNvSpPr/>
              <p:nvPr/>
            </p:nvSpPr>
            <p:spPr>
              <a:xfrm>
                <a:off x="10712956" y="-1"/>
                <a:ext cx="275219" cy="989491"/>
              </a:xfrm>
              <a:custGeom>
                <a:avLst/>
                <a:gdLst/>
                <a:ahLst/>
                <a:cxnLst>
                  <a:cxn ang="0">
                    <a:pos x="wd2" y="hd2"/>
                  </a:cxn>
                  <a:cxn ang="5400000">
                    <a:pos x="wd2" y="hd2"/>
                  </a:cxn>
                  <a:cxn ang="10800000">
                    <a:pos x="wd2" y="hd2"/>
                  </a:cxn>
                  <a:cxn ang="16200000">
                    <a:pos x="wd2" y="hd2"/>
                  </a:cxn>
                </a:cxnLst>
                <a:rect l="0" t="0" r="r" b="b"/>
                <a:pathLst>
                  <a:path w="21426" h="21600" extrusionOk="0">
                    <a:moveTo>
                      <a:pt x="0" y="2082"/>
                    </a:moveTo>
                    <a:lnTo>
                      <a:pt x="21138" y="0"/>
                    </a:lnTo>
                    <a:cubicBezTo>
                      <a:pt x="20920" y="6367"/>
                      <a:pt x="21600" y="13234"/>
                      <a:pt x="21382" y="19601"/>
                    </a:cubicBezTo>
                    <a:lnTo>
                      <a:pt x="0" y="21600"/>
                    </a:lnTo>
                    <a:lnTo>
                      <a:pt x="0" y="2082"/>
                    </a:lnTo>
                    <a:close/>
                  </a:path>
                </a:pathLst>
              </a:custGeom>
              <a:solidFill>
                <a:srgbClr val="D1D4D5"/>
              </a:solidFill>
              <a:ln w="6350" cap="flat">
                <a:noFill/>
                <a:prstDash val="solid"/>
                <a:miter lim="800000"/>
              </a:ln>
              <a:effectLst>
                <a:outerShdw blurRad="44450" dist="27940" dir="5400000" algn="ctr">
                  <a:srgbClr val="000000">
                    <a:alpha val="32000"/>
                  </a:srgbClr>
                </a:outerShdw>
              </a:effectLst>
              <a:sp3d/>
            </p:spPr>
            <p:txBody>
              <a:bodyPr wrap="square" lIns="50800" tIns="50800" rIns="50800" bIns="50800" numCol="1" anchor="t">
                <a:noAutofit/>
              </a:bodyPr>
              <a:lstStyle/>
              <a:p>
                <a:pPr algn="ctr" defTabSz="1828800">
                  <a:lnSpc>
                    <a:spcPct val="100000"/>
                  </a:lnSpc>
                  <a:spcBef>
                    <a:spcPts val="0"/>
                  </a:spcBef>
                  <a:defRPr sz="2400">
                    <a:solidFill>
                      <a:srgbClr val="000059"/>
                    </a:solidFill>
                    <a:latin typeface="Calibri"/>
                    <a:ea typeface="Calibri"/>
                    <a:cs typeface="Calibri"/>
                    <a:sym typeface="Calibri"/>
                  </a:defRPr>
                </a:pPr>
                <a:endParaRPr/>
              </a:p>
            </p:txBody>
          </p:sp>
          <p:grpSp>
            <p:nvGrpSpPr>
              <p:cNvPr id="324" name="Group 6">
                <a:extLst>
                  <a:ext uri="{FF2B5EF4-FFF2-40B4-BE49-F238E27FC236}">
                    <a16:creationId xmlns:a16="http://schemas.microsoft.com/office/drawing/2014/main" id="{DF82139C-FC63-3C1F-E91A-2CB1BF222FBF}"/>
                  </a:ext>
                </a:extLst>
              </p:cNvPr>
              <p:cNvGrpSpPr/>
              <p:nvPr/>
            </p:nvGrpSpPr>
            <p:grpSpPr>
              <a:xfrm>
                <a:off x="-1" y="109200"/>
                <a:ext cx="10712956" cy="1013168"/>
                <a:chOff x="0" y="0"/>
                <a:chExt cx="10712954" cy="1013167"/>
              </a:xfrm>
            </p:grpSpPr>
            <p:grpSp>
              <p:nvGrpSpPr>
                <p:cNvPr id="325" name="Abgerundetes Rechteck 4">
                  <a:extLst>
                    <a:ext uri="{FF2B5EF4-FFF2-40B4-BE49-F238E27FC236}">
                      <a16:creationId xmlns:a16="http://schemas.microsoft.com/office/drawing/2014/main" id="{9EBCAAFB-6071-4731-EDF4-52FD56553949}"/>
                    </a:ext>
                  </a:extLst>
                </p:cNvPr>
                <p:cNvGrpSpPr/>
                <p:nvPr/>
              </p:nvGrpSpPr>
              <p:grpSpPr>
                <a:xfrm>
                  <a:off x="2525623" y="156364"/>
                  <a:ext cx="8187331" cy="856803"/>
                  <a:chOff x="0" y="-1"/>
                  <a:chExt cx="8187329" cy="856801"/>
                </a:xfrm>
              </p:grpSpPr>
              <p:sp>
                <p:nvSpPr>
                  <p:cNvPr id="328" name="Rectangle">
                    <a:extLst>
                      <a:ext uri="{FF2B5EF4-FFF2-40B4-BE49-F238E27FC236}">
                        <a16:creationId xmlns:a16="http://schemas.microsoft.com/office/drawing/2014/main" id="{2787D0DA-9833-F651-FADC-907C21804C82}"/>
                      </a:ext>
                    </a:extLst>
                  </p:cNvPr>
                  <p:cNvSpPr/>
                  <p:nvPr/>
                </p:nvSpPr>
                <p:spPr>
                  <a:xfrm>
                    <a:off x="0" y="-1"/>
                    <a:ext cx="7962263" cy="856801"/>
                  </a:xfrm>
                  <a:prstGeom prst="rect">
                    <a:avLst/>
                  </a:prstGeom>
                  <a:solidFill>
                    <a:srgbClr val="F0F1F1"/>
                  </a:solidFill>
                  <a:ln w="12700" cap="flat">
                    <a:noFill/>
                    <a:miter lim="400000"/>
                  </a:ln>
                  <a:effectLst>
                    <a:outerShdw blurRad="44450" dist="27940" dir="5400000" algn="ctr">
                      <a:srgbClr val="000000">
                        <a:alpha val="32000"/>
                      </a:srgbClr>
                    </a:outerShdw>
                  </a:effectLst>
                  <a:sp3d>
                    <a:bevelT w="190500" h="38100"/>
                  </a:sp3d>
                </p:spPr>
                <p:txBody>
                  <a:bodyPr wrap="square" lIns="50800" tIns="50800" rIns="50800" bIns="50800" numCol="1" anchor="ctr">
                    <a:noAutofit/>
                  </a:bodyPr>
                  <a:lstStyle/>
                  <a:p>
                    <a:pPr marL="381000" indent="-381000" defTabSz="1603375">
                      <a:lnSpc>
                        <a:spcPct val="100000"/>
                      </a:lnSpc>
                      <a:spcBef>
                        <a:spcPts val="200"/>
                      </a:spcBef>
                      <a:tabLst>
                        <a:tab pos="2336800" algn="l"/>
                      </a:tabLst>
                      <a:defRPr sz="4000">
                        <a:solidFill>
                          <a:srgbClr val="FFFFFF"/>
                        </a:solidFill>
                        <a:latin typeface="Nunito Sans Black"/>
                        <a:ea typeface="Nunito Sans Black"/>
                        <a:cs typeface="Nunito Sans Black"/>
                        <a:sym typeface="Nunito Sans Black"/>
                      </a:defRPr>
                    </a:pPr>
                    <a:endParaRPr/>
                  </a:p>
                </p:txBody>
              </p:sp>
              <p:sp>
                <p:nvSpPr>
                  <p:cNvPr id="329" name="Companii active">
                    <a:extLst>
                      <a:ext uri="{FF2B5EF4-FFF2-40B4-BE49-F238E27FC236}">
                        <a16:creationId xmlns:a16="http://schemas.microsoft.com/office/drawing/2014/main" id="{AEBC1EE0-443F-70BE-216F-A17EAC8AD201}"/>
                      </a:ext>
                    </a:extLst>
                  </p:cNvPr>
                  <p:cNvSpPr txBox="1"/>
                  <p:nvPr/>
                </p:nvSpPr>
                <p:spPr>
                  <a:xfrm>
                    <a:off x="720000" y="70092"/>
                    <a:ext cx="7467329" cy="716614"/>
                  </a:xfrm>
                  <a:prstGeom prst="rect">
                    <a:avLst/>
                  </a:prstGeom>
                  <a:noFill/>
                  <a:ln w="12700" cap="flat">
                    <a:noFill/>
                    <a:miter lim="400000"/>
                  </a:ln>
                  <a:effectLst>
                    <a:outerShdw blurRad="44450" dist="27940" dir="5400000" algn="ctr">
                      <a:srgbClr val="000000">
                        <a:alpha val="32000"/>
                      </a:srgbClr>
                    </a:outerShdw>
                  </a:effectLst>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marL="381000" indent="-762000" defTabSz="1603375">
                      <a:lnSpc>
                        <a:spcPct val="100000"/>
                      </a:lnSpc>
                      <a:spcBef>
                        <a:spcPts val="100"/>
                      </a:spcBef>
                      <a:tabLst>
                        <a:tab pos="2336800" algn="l"/>
                      </a:tabLst>
                      <a:defRPr sz="3200" b="1">
                        <a:solidFill>
                          <a:srgbClr val="000059"/>
                        </a:solidFill>
                        <a:latin typeface="Arial"/>
                        <a:ea typeface="Arial"/>
                        <a:cs typeface="Arial"/>
                        <a:sym typeface="Arial"/>
                      </a:defRPr>
                    </a:lvl1pPr>
                  </a:lstStyle>
                  <a:p>
                    <a:r>
                      <a:rPr lang="ro-RO" dirty="0"/>
                      <a:t>COMPANII</a:t>
                    </a:r>
                  </a:p>
                  <a:p>
                    <a:r>
                      <a:rPr lang="it-IT" sz="1800" b="0" dirty="0"/>
                      <a:t>ORGANIZATE IN 2 HOLDINGURI SI 5 PARTICIPATII MINORITARE  </a:t>
                    </a:r>
                  </a:p>
                </p:txBody>
              </p:sp>
            </p:grpSp>
            <p:sp>
              <p:nvSpPr>
                <p:cNvPr id="326" name="Rectangle 25">
                  <a:extLst>
                    <a:ext uri="{FF2B5EF4-FFF2-40B4-BE49-F238E27FC236}">
                      <a16:creationId xmlns:a16="http://schemas.microsoft.com/office/drawing/2014/main" id="{D33A4ECF-1C8C-61EA-FF9C-7400E2211665}"/>
                    </a:ext>
                  </a:extLst>
                </p:cNvPr>
                <p:cNvSpPr/>
                <p:nvPr/>
              </p:nvSpPr>
              <p:spPr>
                <a:xfrm>
                  <a:off x="2418205" y="0"/>
                  <a:ext cx="275219" cy="989490"/>
                </a:xfrm>
                <a:custGeom>
                  <a:avLst/>
                  <a:gdLst/>
                  <a:ahLst/>
                  <a:cxnLst>
                    <a:cxn ang="0">
                      <a:pos x="wd2" y="hd2"/>
                    </a:cxn>
                    <a:cxn ang="5400000">
                      <a:pos x="wd2" y="hd2"/>
                    </a:cxn>
                    <a:cxn ang="10800000">
                      <a:pos x="wd2" y="hd2"/>
                    </a:cxn>
                    <a:cxn ang="16200000">
                      <a:pos x="wd2" y="hd2"/>
                    </a:cxn>
                  </a:cxnLst>
                  <a:rect l="0" t="0" r="r" b="b"/>
                  <a:pathLst>
                    <a:path w="21426" h="21600" extrusionOk="0">
                      <a:moveTo>
                        <a:pt x="0" y="2082"/>
                      </a:moveTo>
                      <a:lnTo>
                        <a:pt x="21138" y="0"/>
                      </a:lnTo>
                      <a:cubicBezTo>
                        <a:pt x="20920" y="6367"/>
                        <a:pt x="21600" y="13234"/>
                        <a:pt x="21382" y="19601"/>
                      </a:cubicBezTo>
                      <a:lnTo>
                        <a:pt x="0" y="21600"/>
                      </a:lnTo>
                      <a:lnTo>
                        <a:pt x="0" y="2082"/>
                      </a:lnTo>
                      <a:close/>
                    </a:path>
                  </a:pathLst>
                </a:custGeom>
                <a:solidFill>
                  <a:srgbClr val="D1D4D5"/>
                </a:solidFill>
                <a:ln w="6350" cap="flat">
                  <a:noFill/>
                  <a:prstDash val="solid"/>
                  <a:miter lim="800000"/>
                </a:ln>
                <a:effectLst>
                  <a:outerShdw blurRad="44450" dist="27940" dir="5400000" algn="ctr">
                    <a:srgbClr val="000000">
                      <a:alpha val="32000"/>
                    </a:srgbClr>
                  </a:outerShdw>
                </a:effectLst>
                <a:sp3d/>
              </p:spPr>
              <p:txBody>
                <a:bodyPr wrap="square" lIns="50800" tIns="50800" rIns="50800" bIns="50800" numCol="1" anchor="t">
                  <a:noAutofit/>
                </a:bodyPr>
                <a:lstStyle/>
                <a:p>
                  <a:pPr algn="ctr" defTabSz="1828800">
                    <a:lnSpc>
                      <a:spcPct val="100000"/>
                    </a:lnSpc>
                    <a:spcBef>
                      <a:spcPts val="0"/>
                    </a:spcBef>
                    <a:defRPr sz="2400">
                      <a:solidFill>
                        <a:srgbClr val="000059"/>
                      </a:solidFill>
                      <a:latin typeface="Calibri"/>
                      <a:ea typeface="Calibri"/>
                      <a:cs typeface="Calibri"/>
                      <a:sym typeface="Calibri"/>
                    </a:defRPr>
                  </a:pPr>
                  <a:endParaRPr/>
                </a:p>
              </p:txBody>
            </p:sp>
            <p:sp>
              <p:nvSpPr>
                <p:cNvPr id="327" name="TextBox 13">
                  <a:extLst>
                    <a:ext uri="{FF2B5EF4-FFF2-40B4-BE49-F238E27FC236}">
                      <a16:creationId xmlns:a16="http://schemas.microsoft.com/office/drawing/2014/main" id="{80E6946E-6837-EA53-4334-8888B4D3DBF4}"/>
                    </a:ext>
                  </a:extLst>
                </p:cNvPr>
                <p:cNvSpPr txBox="1"/>
                <p:nvPr/>
              </p:nvSpPr>
              <p:spPr>
                <a:xfrm>
                  <a:off x="0" y="222739"/>
                  <a:ext cx="2370715" cy="655563"/>
                </a:xfrm>
                <a:prstGeom prst="rect">
                  <a:avLst/>
                </a:prstGeom>
                <a:solidFill>
                  <a:srgbClr val="081E4B"/>
                </a:solidFill>
                <a:ln w="12700" cap="flat">
                  <a:noFill/>
                  <a:miter lim="400000"/>
                </a:ln>
                <a:effectLst>
                  <a:outerShdw blurRad="44450" dist="27940" dir="5400000" algn="ctr">
                    <a:srgbClr val="000000">
                      <a:alpha val="32000"/>
                    </a:srgbClr>
                  </a:outerShdw>
                </a:effectLst>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1828800">
                    <a:lnSpc>
                      <a:spcPct val="85000"/>
                    </a:lnSpc>
                    <a:spcBef>
                      <a:spcPts val="1200"/>
                    </a:spcBef>
                    <a:defRPr b="1">
                      <a:solidFill>
                        <a:srgbClr val="FFFFFF"/>
                      </a:solidFill>
                      <a:latin typeface="Nunito Sans Black"/>
                      <a:ea typeface="Nunito Sans Black"/>
                      <a:cs typeface="Nunito Sans Black"/>
                      <a:sym typeface="Nunito Sans Black"/>
                    </a:defRPr>
                  </a:lvl1pPr>
                </a:lstStyle>
                <a:p>
                  <a:r>
                    <a:rPr dirty="0"/>
                    <a:t>1</a:t>
                  </a:r>
                  <a:r>
                    <a:rPr lang="en-US" dirty="0"/>
                    <a:t>9</a:t>
                  </a:r>
                  <a:endParaRPr dirty="0"/>
                </a:p>
              </p:txBody>
            </p:sp>
          </p:grpSp>
        </p:grpSp>
        <p:grpSp>
          <p:nvGrpSpPr>
            <p:cNvPr id="330" name="Group 15">
              <a:extLst>
                <a:ext uri="{FF2B5EF4-FFF2-40B4-BE49-F238E27FC236}">
                  <a16:creationId xmlns:a16="http://schemas.microsoft.com/office/drawing/2014/main" id="{22AEEEF0-7153-7A97-DCBD-E41E60E448F4}"/>
                </a:ext>
              </a:extLst>
            </p:cNvPr>
            <p:cNvGrpSpPr/>
            <p:nvPr/>
          </p:nvGrpSpPr>
          <p:grpSpPr>
            <a:xfrm>
              <a:off x="449823" y="8099388"/>
              <a:ext cx="10988177" cy="1192822"/>
              <a:chOff x="0" y="0"/>
              <a:chExt cx="10988175" cy="1192821"/>
            </a:xfrm>
          </p:grpSpPr>
          <p:sp>
            <p:nvSpPr>
              <p:cNvPr id="331" name="Rectangle 25">
                <a:extLst>
                  <a:ext uri="{FF2B5EF4-FFF2-40B4-BE49-F238E27FC236}">
                    <a16:creationId xmlns:a16="http://schemas.microsoft.com/office/drawing/2014/main" id="{4B8813FF-44B7-9A91-27C9-3E20BB5E8581}"/>
                  </a:ext>
                </a:extLst>
              </p:cNvPr>
              <p:cNvSpPr/>
              <p:nvPr/>
            </p:nvSpPr>
            <p:spPr>
              <a:xfrm>
                <a:off x="10712956" y="0"/>
                <a:ext cx="275219" cy="989490"/>
              </a:xfrm>
              <a:custGeom>
                <a:avLst/>
                <a:gdLst/>
                <a:ahLst/>
                <a:cxnLst>
                  <a:cxn ang="0">
                    <a:pos x="wd2" y="hd2"/>
                  </a:cxn>
                  <a:cxn ang="5400000">
                    <a:pos x="wd2" y="hd2"/>
                  </a:cxn>
                  <a:cxn ang="10800000">
                    <a:pos x="wd2" y="hd2"/>
                  </a:cxn>
                  <a:cxn ang="16200000">
                    <a:pos x="wd2" y="hd2"/>
                  </a:cxn>
                </a:cxnLst>
                <a:rect l="0" t="0" r="r" b="b"/>
                <a:pathLst>
                  <a:path w="21426" h="21600" extrusionOk="0">
                    <a:moveTo>
                      <a:pt x="0" y="2082"/>
                    </a:moveTo>
                    <a:lnTo>
                      <a:pt x="21138" y="0"/>
                    </a:lnTo>
                    <a:cubicBezTo>
                      <a:pt x="20920" y="6367"/>
                      <a:pt x="21600" y="13234"/>
                      <a:pt x="21382" y="19601"/>
                    </a:cubicBezTo>
                    <a:lnTo>
                      <a:pt x="0" y="21600"/>
                    </a:lnTo>
                    <a:lnTo>
                      <a:pt x="0" y="2082"/>
                    </a:lnTo>
                    <a:close/>
                  </a:path>
                </a:pathLst>
              </a:custGeom>
              <a:solidFill>
                <a:srgbClr val="D1D4D5"/>
              </a:solidFill>
              <a:ln w="6350" cap="flat">
                <a:noFill/>
                <a:prstDash val="solid"/>
                <a:miter lim="800000"/>
              </a:ln>
              <a:effectLst>
                <a:outerShdw blurRad="44450" dist="27940" dir="5400000" algn="ctr">
                  <a:srgbClr val="000000">
                    <a:alpha val="32000"/>
                  </a:srgbClr>
                </a:outerShdw>
              </a:effectLst>
              <a:sp3d/>
            </p:spPr>
            <p:txBody>
              <a:bodyPr wrap="square" lIns="50800" tIns="50800" rIns="50800" bIns="50800" numCol="1" anchor="t">
                <a:noAutofit/>
              </a:bodyPr>
              <a:lstStyle/>
              <a:p>
                <a:pPr algn="ctr" defTabSz="1828800">
                  <a:lnSpc>
                    <a:spcPct val="100000"/>
                  </a:lnSpc>
                  <a:spcBef>
                    <a:spcPts val="0"/>
                  </a:spcBef>
                  <a:defRPr sz="2400">
                    <a:solidFill>
                      <a:srgbClr val="000059"/>
                    </a:solidFill>
                    <a:latin typeface="Calibri"/>
                    <a:ea typeface="Calibri"/>
                    <a:cs typeface="Calibri"/>
                    <a:sym typeface="Calibri"/>
                  </a:defRPr>
                </a:pPr>
                <a:endParaRPr/>
              </a:p>
            </p:txBody>
          </p:sp>
          <p:grpSp>
            <p:nvGrpSpPr>
              <p:cNvPr id="332" name="Group 17">
                <a:extLst>
                  <a:ext uri="{FF2B5EF4-FFF2-40B4-BE49-F238E27FC236}">
                    <a16:creationId xmlns:a16="http://schemas.microsoft.com/office/drawing/2014/main" id="{6FA6341F-F7EC-11F6-1578-3C2C90F2FFB5}"/>
                  </a:ext>
                </a:extLst>
              </p:cNvPr>
              <p:cNvGrpSpPr/>
              <p:nvPr/>
            </p:nvGrpSpPr>
            <p:grpSpPr>
              <a:xfrm>
                <a:off x="0" y="109200"/>
                <a:ext cx="10487889" cy="1083621"/>
                <a:chOff x="0" y="0"/>
                <a:chExt cx="10487888" cy="1083620"/>
              </a:xfrm>
            </p:grpSpPr>
            <p:grpSp>
              <p:nvGrpSpPr>
                <p:cNvPr id="333" name="Abgerundetes Rechteck 4">
                  <a:extLst>
                    <a:ext uri="{FF2B5EF4-FFF2-40B4-BE49-F238E27FC236}">
                      <a16:creationId xmlns:a16="http://schemas.microsoft.com/office/drawing/2014/main" id="{761203ED-FF2B-6BE3-379F-81B46B767FC0}"/>
                    </a:ext>
                  </a:extLst>
                </p:cNvPr>
                <p:cNvGrpSpPr/>
                <p:nvPr/>
              </p:nvGrpSpPr>
              <p:grpSpPr>
                <a:xfrm>
                  <a:off x="2525623" y="85913"/>
                  <a:ext cx="7962265" cy="997707"/>
                  <a:chOff x="0" y="-35600"/>
                  <a:chExt cx="7962263" cy="997706"/>
                </a:xfrm>
              </p:grpSpPr>
              <p:sp>
                <p:nvSpPr>
                  <p:cNvPr id="336" name="Rectangle">
                    <a:extLst>
                      <a:ext uri="{FF2B5EF4-FFF2-40B4-BE49-F238E27FC236}">
                        <a16:creationId xmlns:a16="http://schemas.microsoft.com/office/drawing/2014/main" id="{15F8879A-AD4A-0194-ED9C-EBA5398D7E2C}"/>
                      </a:ext>
                    </a:extLst>
                  </p:cNvPr>
                  <p:cNvSpPr/>
                  <p:nvPr/>
                </p:nvSpPr>
                <p:spPr>
                  <a:xfrm>
                    <a:off x="0" y="34852"/>
                    <a:ext cx="7962263" cy="856800"/>
                  </a:xfrm>
                  <a:prstGeom prst="rect">
                    <a:avLst/>
                  </a:prstGeom>
                  <a:solidFill>
                    <a:srgbClr val="F0F1F1"/>
                  </a:solidFill>
                  <a:ln w="12700" cap="flat">
                    <a:noFill/>
                    <a:miter lim="400000"/>
                  </a:ln>
                  <a:effectLst>
                    <a:outerShdw blurRad="44450" dist="27940" dir="5400000" algn="ctr">
                      <a:srgbClr val="000000">
                        <a:alpha val="32000"/>
                      </a:srgbClr>
                    </a:outerShdw>
                  </a:effectLst>
                  <a:sp3d>
                    <a:bevelT w="190500" h="38100"/>
                  </a:sp3d>
                </p:spPr>
                <p:txBody>
                  <a:bodyPr wrap="square" lIns="50800" tIns="50800" rIns="50800" bIns="50800" numCol="1" anchor="ctr">
                    <a:noAutofit/>
                  </a:bodyPr>
                  <a:lstStyle/>
                  <a:p>
                    <a:pPr marL="381000" indent="-381000" defTabSz="1603375">
                      <a:lnSpc>
                        <a:spcPct val="100000"/>
                      </a:lnSpc>
                      <a:spcBef>
                        <a:spcPts val="200"/>
                      </a:spcBef>
                      <a:tabLst>
                        <a:tab pos="2336800" algn="l"/>
                      </a:tabLst>
                      <a:defRPr sz="4000">
                        <a:solidFill>
                          <a:srgbClr val="FFFFFF"/>
                        </a:solidFill>
                        <a:latin typeface="Nunito Sans Black"/>
                        <a:ea typeface="Nunito Sans Black"/>
                        <a:cs typeface="Nunito Sans Black"/>
                        <a:sym typeface="Nunito Sans Black"/>
                      </a:defRPr>
                    </a:pPr>
                    <a:endParaRPr/>
                  </a:p>
                </p:txBody>
              </p:sp>
              <p:sp>
                <p:nvSpPr>
                  <p:cNvPr id="337" name="CA cumulată (cu 25% peste nivelul din 2022">
                    <a:extLst>
                      <a:ext uri="{FF2B5EF4-FFF2-40B4-BE49-F238E27FC236}">
                        <a16:creationId xmlns:a16="http://schemas.microsoft.com/office/drawing/2014/main" id="{2633391E-F76D-20B5-3091-31D8C282A421}"/>
                      </a:ext>
                    </a:extLst>
                  </p:cNvPr>
                  <p:cNvSpPr txBox="1"/>
                  <p:nvPr/>
                </p:nvSpPr>
                <p:spPr>
                  <a:xfrm>
                    <a:off x="719999" y="-35600"/>
                    <a:ext cx="7242264" cy="997706"/>
                  </a:xfrm>
                  <a:prstGeom prst="rect">
                    <a:avLst/>
                  </a:prstGeom>
                  <a:noFill/>
                  <a:ln w="12700" cap="flat">
                    <a:noFill/>
                    <a:miter lim="400000"/>
                  </a:ln>
                  <a:effectLst>
                    <a:outerShdw blurRad="44450" dist="27940" dir="5400000" algn="ctr">
                      <a:srgbClr val="000000">
                        <a:alpha val="32000"/>
                      </a:srgbClr>
                    </a:outerShdw>
                  </a:effectLst>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marL="381000" indent="-762000" defTabSz="1603375">
                      <a:lnSpc>
                        <a:spcPct val="100000"/>
                      </a:lnSpc>
                      <a:spcBef>
                        <a:spcPts val="100"/>
                      </a:spcBef>
                      <a:tabLst>
                        <a:tab pos="2336800" algn="l"/>
                      </a:tabLst>
                      <a:defRPr sz="3200" b="1">
                        <a:solidFill>
                          <a:srgbClr val="000059"/>
                        </a:solidFill>
                        <a:latin typeface="Arial"/>
                        <a:ea typeface="Arial"/>
                        <a:cs typeface="Arial"/>
                        <a:sym typeface="Arial"/>
                      </a:defRPr>
                    </a:lvl1pPr>
                  </a:lstStyle>
                  <a:p>
                    <a:r>
                      <a:rPr dirty="0"/>
                      <a:t>CA </a:t>
                    </a:r>
                    <a:r>
                      <a:rPr lang="ro-RO" dirty="0"/>
                      <a:t>CUMULATĂ </a:t>
                    </a:r>
                  </a:p>
                  <a:p>
                    <a:r>
                      <a:rPr b="0" dirty="0"/>
                      <a:t>(</a:t>
                    </a:r>
                    <a:r>
                      <a:rPr lang="ro-RO" b="0" dirty="0"/>
                      <a:t>+</a:t>
                    </a:r>
                    <a:r>
                      <a:rPr b="0" dirty="0"/>
                      <a:t>25% </a:t>
                    </a:r>
                    <a:r>
                      <a:rPr b="0" dirty="0" err="1"/>
                      <a:t>peste</a:t>
                    </a:r>
                    <a:r>
                      <a:rPr b="0" dirty="0"/>
                      <a:t> </a:t>
                    </a:r>
                    <a:r>
                      <a:rPr b="0" dirty="0" err="1"/>
                      <a:t>nivelul</a:t>
                    </a:r>
                    <a:r>
                      <a:rPr b="0" dirty="0"/>
                      <a:t> din 2022</a:t>
                    </a:r>
                    <a:r>
                      <a:rPr lang="ro-RO" b="0" dirty="0"/>
                      <a:t>)</a:t>
                    </a:r>
                    <a:endParaRPr b="0" dirty="0"/>
                  </a:p>
                </p:txBody>
              </p:sp>
            </p:grpSp>
            <p:sp>
              <p:nvSpPr>
                <p:cNvPr id="334" name="Rectangle 25">
                  <a:extLst>
                    <a:ext uri="{FF2B5EF4-FFF2-40B4-BE49-F238E27FC236}">
                      <a16:creationId xmlns:a16="http://schemas.microsoft.com/office/drawing/2014/main" id="{1A6B158D-B27F-0FDE-47C4-184378DB7B37}"/>
                    </a:ext>
                  </a:extLst>
                </p:cNvPr>
                <p:cNvSpPr/>
                <p:nvPr/>
              </p:nvSpPr>
              <p:spPr>
                <a:xfrm>
                  <a:off x="2418205" y="0"/>
                  <a:ext cx="275219" cy="989490"/>
                </a:xfrm>
                <a:custGeom>
                  <a:avLst/>
                  <a:gdLst/>
                  <a:ahLst/>
                  <a:cxnLst>
                    <a:cxn ang="0">
                      <a:pos x="wd2" y="hd2"/>
                    </a:cxn>
                    <a:cxn ang="5400000">
                      <a:pos x="wd2" y="hd2"/>
                    </a:cxn>
                    <a:cxn ang="10800000">
                      <a:pos x="wd2" y="hd2"/>
                    </a:cxn>
                    <a:cxn ang="16200000">
                      <a:pos x="wd2" y="hd2"/>
                    </a:cxn>
                  </a:cxnLst>
                  <a:rect l="0" t="0" r="r" b="b"/>
                  <a:pathLst>
                    <a:path w="21426" h="21600" extrusionOk="0">
                      <a:moveTo>
                        <a:pt x="0" y="2082"/>
                      </a:moveTo>
                      <a:lnTo>
                        <a:pt x="21138" y="0"/>
                      </a:lnTo>
                      <a:cubicBezTo>
                        <a:pt x="20920" y="6367"/>
                        <a:pt x="21600" y="13234"/>
                        <a:pt x="21382" y="19601"/>
                      </a:cubicBezTo>
                      <a:lnTo>
                        <a:pt x="0" y="21600"/>
                      </a:lnTo>
                      <a:lnTo>
                        <a:pt x="0" y="2082"/>
                      </a:lnTo>
                      <a:close/>
                    </a:path>
                  </a:pathLst>
                </a:custGeom>
                <a:solidFill>
                  <a:srgbClr val="D1D4D5"/>
                </a:solidFill>
                <a:ln w="6350" cap="flat">
                  <a:noFill/>
                  <a:prstDash val="solid"/>
                  <a:miter lim="800000"/>
                </a:ln>
                <a:effectLst>
                  <a:outerShdw blurRad="44450" dist="27940" dir="5400000" algn="ctr">
                    <a:srgbClr val="000000">
                      <a:alpha val="32000"/>
                    </a:srgbClr>
                  </a:outerShdw>
                </a:effectLst>
                <a:sp3d/>
              </p:spPr>
              <p:txBody>
                <a:bodyPr wrap="square" lIns="50800" tIns="50800" rIns="50800" bIns="50800" numCol="1" anchor="t">
                  <a:noAutofit/>
                </a:bodyPr>
                <a:lstStyle/>
                <a:p>
                  <a:pPr algn="ctr" defTabSz="1828800">
                    <a:lnSpc>
                      <a:spcPct val="100000"/>
                    </a:lnSpc>
                    <a:spcBef>
                      <a:spcPts val="0"/>
                    </a:spcBef>
                    <a:defRPr sz="2400">
                      <a:solidFill>
                        <a:srgbClr val="000059"/>
                      </a:solidFill>
                      <a:latin typeface="Calibri"/>
                      <a:ea typeface="Calibri"/>
                      <a:cs typeface="Calibri"/>
                      <a:sym typeface="Calibri"/>
                    </a:defRPr>
                  </a:pPr>
                  <a:endParaRPr/>
                </a:p>
              </p:txBody>
            </p:sp>
            <p:sp>
              <p:nvSpPr>
                <p:cNvPr id="335" name="TextBox 20">
                  <a:extLst>
                    <a:ext uri="{FF2B5EF4-FFF2-40B4-BE49-F238E27FC236}">
                      <a16:creationId xmlns:a16="http://schemas.microsoft.com/office/drawing/2014/main" id="{863FAEED-83A3-12A9-A48C-B92842FD3DE9}"/>
                    </a:ext>
                  </a:extLst>
                </p:cNvPr>
                <p:cNvSpPr txBox="1"/>
                <p:nvPr/>
              </p:nvSpPr>
              <p:spPr>
                <a:xfrm>
                  <a:off x="0" y="182218"/>
                  <a:ext cx="2370715" cy="736601"/>
                </a:xfrm>
                <a:prstGeom prst="rect">
                  <a:avLst/>
                </a:prstGeom>
                <a:solidFill>
                  <a:srgbClr val="081E4B"/>
                </a:solidFill>
                <a:ln w="12700" cap="flat">
                  <a:noFill/>
                  <a:miter lim="400000"/>
                </a:ln>
                <a:effectLst>
                  <a:outerShdw blurRad="44450" dist="27940" dir="5400000" algn="ctr">
                    <a:srgbClr val="000000">
                      <a:alpha val="32000"/>
                    </a:srgbClr>
                  </a:outerShdw>
                </a:effectLst>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1828800">
                    <a:lnSpc>
                      <a:spcPct val="85000"/>
                    </a:lnSpc>
                    <a:spcBef>
                      <a:spcPts val="1200"/>
                    </a:spcBef>
                    <a:defRPr b="1">
                      <a:solidFill>
                        <a:srgbClr val="FFFFFF"/>
                      </a:solidFill>
                      <a:latin typeface="Nunito Sans Black"/>
                      <a:ea typeface="Nunito Sans Black"/>
                      <a:cs typeface="Nunito Sans Black"/>
                      <a:sym typeface="Nunito Sans Black"/>
                    </a:defRPr>
                  </a:lvl1pPr>
                </a:lstStyle>
                <a:p>
                  <a:r>
                    <a:t>€345m </a:t>
                  </a:r>
                </a:p>
              </p:txBody>
            </p:sp>
          </p:grpSp>
        </p:grpSp>
        <p:grpSp>
          <p:nvGrpSpPr>
            <p:cNvPr id="338" name="Group 21">
              <a:extLst>
                <a:ext uri="{FF2B5EF4-FFF2-40B4-BE49-F238E27FC236}">
                  <a16:creationId xmlns:a16="http://schemas.microsoft.com/office/drawing/2014/main" id="{7C36B61C-1B93-A52B-B35E-BEB1946A6A40}"/>
                </a:ext>
              </a:extLst>
            </p:cNvPr>
            <p:cNvGrpSpPr/>
            <p:nvPr/>
          </p:nvGrpSpPr>
          <p:grpSpPr>
            <a:xfrm>
              <a:off x="478638" y="9367936"/>
              <a:ext cx="10988178" cy="1122370"/>
              <a:chOff x="-1" y="-1"/>
              <a:chExt cx="10988176" cy="1122369"/>
            </a:xfrm>
          </p:grpSpPr>
          <p:sp>
            <p:nvSpPr>
              <p:cNvPr id="339" name="Rectangle 25">
                <a:extLst>
                  <a:ext uri="{FF2B5EF4-FFF2-40B4-BE49-F238E27FC236}">
                    <a16:creationId xmlns:a16="http://schemas.microsoft.com/office/drawing/2014/main" id="{B5F0BBF1-2603-B320-0AFC-8C0F502312AA}"/>
                  </a:ext>
                </a:extLst>
              </p:cNvPr>
              <p:cNvSpPr/>
              <p:nvPr/>
            </p:nvSpPr>
            <p:spPr>
              <a:xfrm>
                <a:off x="10712956" y="-1"/>
                <a:ext cx="275219" cy="989491"/>
              </a:xfrm>
              <a:custGeom>
                <a:avLst/>
                <a:gdLst/>
                <a:ahLst/>
                <a:cxnLst>
                  <a:cxn ang="0">
                    <a:pos x="wd2" y="hd2"/>
                  </a:cxn>
                  <a:cxn ang="5400000">
                    <a:pos x="wd2" y="hd2"/>
                  </a:cxn>
                  <a:cxn ang="10800000">
                    <a:pos x="wd2" y="hd2"/>
                  </a:cxn>
                  <a:cxn ang="16200000">
                    <a:pos x="wd2" y="hd2"/>
                  </a:cxn>
                </a:cxnLst>
                <a:rect l="0" t="0" r="r" b="b"/>
                <a:pathLst>
                  <a:path w="21426" h="21600" extrusionOk="0">
                    <a:moveTo>
                      <a:pt x="0" y="2082"/>
                    </a:moveTo>
                    <a:lnTo>
                      <a:pt x="21138" y="0"/>
                    </a:lnTo>
                    <a:cubicBezTo>
                      <a:pt x="20920" y="6367"/>
                      <a:pt x="21600" y="13234"/>
                      <a:pt x="21382" y="19601"/>
                    </a:cubicBezTo>
                    <a:lnTo>
                      <a:pt x="0" y="21600"/>
                    </a:lnTo>
                    <a:lnTo>
                      <a:pt x="0" y="2082"/>
                    </a:lnTo>
                    <a:close/>
                  </a:path>
                </a:pathLst>
              </a:custGeom>
              <a:solidFill>
                <a:srgbClr val="D1D4D5"/>
              </a:solidFill>
              <a:ln w="6350" cap="flat">
                <a:noFill/>
                <a:prstDash val="solid"/>
                <a:miter lim="800000"/>
              </a:ln>
              <a:effectLst>
                <a:outerShdw blurRad="44450" dist="27940" dir="5400000" algn="ctr">
                  <a:srgbClr val="000000">
                    <a:alpha val="32000"/>
                  </a:srgbClr>
                </a:outerShdw>
              </a:effectLst>
              <a:sp3d/>
            </p:spPr>
            <p:txBody>
              <a:bodyPr wrap="square" lIns="50800" tIns="50800" rIns="50800" bIns="50800" numCol="1" anchor="t">
                <a:noAutofit/>
              </a:bodyPr>
              <a:lstStyle/>
              <a:p>
                <a:pPr algn="ctr" defTabSz="1828800">
                  <a:lnSpc>
                    <a:spcPct val="100000"/>
                  </a:lnSpc>
                  <a:spcBef>
                    <a:spcPts val="0"/>
                  </a:spcBef>
                  <a:defRPr sz="2400">
                    <a:solidFill>
                      <a:srgbClr val="000059"/>
                    </a:solidFill>
                    <a:latin typeface="Calibri"/>
                    <a:ea typeface="Calibri"/>
                    <a:cs typeface="Calibri"/>
                    <a:sym typeface="Calibri"/>
                  </a:defRPr>
                </a:pPr>
                <a:endParaRPr/>
              </a:p>
            </p:txBody>
          </p:sp>
          <p:grpSp>
            <p:nvGrpSpPr>
              <p:cNvPr id="340" name="Group 25">
                <a:extLst>
                  <a:ext uri="{FF2B5EF4-FFF2-40B4-BE49-F238E27FC236}">
                    <a16:creationId xmlns:a16="http://schemas.microsoft.com/office/drawing/2014/main" id="{EEA54D78-7447-D43D-C735-0F7D9936F4B7}"/>
                  </a:ext>
                </a:extLst>
              </p:cNvPr>
              <p:cNvGrpSpPr/>
              <p:nvPr/>
            </p:nvGrpSpPr>
            <p:grpSpPr>
              <a:xfrm>
                <a:off x="-1" y="109200"/>
                <a:ext cx="10487890" cy="1013168"/>
                <a:chOff x="0" y="0"/>
                <a:chExt cx="10487888" cy="1013167"/>
              </a:xfrm>
            </p:grpSpPr>
            <p:grpSp>
              <p:nvGrpSpPr>
                <p:cNvPr id="341" name="Abgerundetes Rechteck 4">
                  <a:extLst>
                    <a:ext uri="{FF2B5EF4-FFF2-40B4-BE49-F238E27FC236}">
                      <a16:creationId xmlns:a16="http://schemas.microsoft.com/office/drawing/2014/main" id="{3C481730-8D33-4531-4FEC-99BD2033532B}"/>
                    </a:ext>
                  </a:extLst>
                </p:cNvPr>
                <p:cNvGrpSpPr/>
                <p:nvPr/>
              </p:nvGrpSpPr>
              <p:grpSpPr>
                <a:xfrm>
                  <a:off x="2525623" y="156364"/>
                  <a:ext cx="7962265" cy="856803"/>
                  <a:chOff x="0" y="-1"/>
                  <a:chExt cx="7962263" cy="856801"/>
                </a:xfrm>
              </p:grpSpPr>
              <p:sp>
                <p:nvSpPr>
                  <p:cNvPr id="344" name="Rectangle">
                    <a:extLst>
                      <a:ext uri="{FF2B5EF4-FFF2-40B4-BE49-F238E27FC236}">
                        <a16:creationId xmlns:a16="http://schemas.microsoft.com/office/drawing/2014/main" id="{CBCE75EE-9529-4F5D-17A6-4E584C2C32CA}"/>
                      </a:ext>
                    </a:extLst>
                  </p:cNvPr>
                  <p:cNvSpPr/>
                  <p:nvPr/>
                </p:nvSpPr>
                <p:spPr>
                  <a:xfrm>
                    <a:off x="0" y="-1"/>
                    <a:ext cx="7962263" cy="856801"/>
                  </a:xfrm>
                  <a:prstGeom prst="rect">
                    <a:avLst/>
                  </a:prstGeom>
                  <a:solidFill>
                    <a:srgbClr val="F0F1F1"/>
                  </a:solidFill>
                  <a:ln w="12700" cap="flat">
                    <a:noFill/>
                    <a:miter lim="400000"/>
                  </a:ln>
                  <a:effectLst>
                    <a:outerShdw blurRad="44450" dist="27940" dir="5400000" algn="ctr">
                      <a:srgbClr val="000000">
                        <a:alpha val="32000"/>
                      </a:srgbClr>
                    </a:outerShdw>
                  </a:effectLst>
                  <a:sp3d>
                    <a:bevelT w="190500" h="38100"/>
                  </a:sp3d>
                </p:spPr>
                <p:txBody>
                  <a:bodyPr wrap="square" lIns="50800" tIns="50800" rIns="50800" bIns="50800" numCol="1" anchor="ctr">
                    <a:noAutofit/>
                  </a:bodyPr>
                  <a:lstStyle/>
                  <a:p>
                    <a:pPr marL="381000" indent="-381000" defTabSz="1603375">
                      <a:lnSpc>
                        <a:spcPct val="100000"/>
                      </a:lnSpc>
                      <a:spcBef>
                        <a:spcPts val="200"/>
                      </a:spcBef>
                      <a:tabLst>
                        <a:tab pos="2336800" algn="l"/>
                      </a:tabLst>
                      <a:defRPr sz="4000">
                        <a:solidFill>
                          <a:srgbClr val="FFFFFF"/>
                        </a:solidFill>
                        <a:latin typeface="Nunito Sans Black"/>
                        <a:ea typeface="Nunito Sans Black"/>
                        <a:cs typeface="Nunito Sans Black"/>
                        <a:sym typeface="Nunito Sans Black"/>
                      </a:defRPr>
                    </a:pPr>
                    <a:endParaRPr/>
                  </a:p>
                </p:txBody>
              </p:sp>
              <p:sp>
                <p:nvSpPr>
                  <p:cNvPr id="345" name="Locuri de muncă create la nivel local">
                    <a:extLst>
                      <a:ext uri="{FF2B5EF4-FFF2-40B4-BE49-F238E27FC236}">
                        <a16:creationId xmlns:a16="http://schemas.microsoft.com/office/drawing/2014/main" id="{F4A6DD85-BD21-B04B-3F08-C7E5D5E71BBC}"/>
                      </a:ext>
                    </a:extLst>
                  </p:cNvPr>
                  <p:cNvSpPr txBox="1"/>
                  <p:nvPr/>
                </p:nvSpPr>
                <p:spPr>
                  <a:xfrm>
                    <a:off x="720000" y="21879"/>
                    <a:ext cx="7242263" cy="813039"/>
                  </a:xfrm>
                  <a:prstGeom prst="rect">
                    <a:avLst/>
                  </a:prstGeom>
                  <a:noFill/>
                  <a:ln w="12700" cap="flat">
                    <a:noFill/>
                    <a:miter lim="400000"/>
                  </a:ln>
                  <a:effectLst>
                    <a:outerShdw blurRad="44450" dist="27940" dir="5400000" algn="ctr">
                      <a:srgbClr val="000000">
                        <a:alpha val="32000"/>
                      </a:srgbClr>
                    </a:outerShdw>
                  </a:effectLst>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marL="381000" indent="-762000" defTabSz="1603375">
                      <a:lnSpc>
                        <a:spcPct val="100000"/>
                      </a:lnSpc>
                      <a:spcBef>
                        <a:spcPts val="100"/>
                      </a:spcBef>
                      <a:tabLst>
                        <a:tab pos="2336800" algn="l"/>
                      </a:tabLst>
                      <a:defRPr sz="3200" b="1">
                        <a:solidFill>
                          <a:srgbClr val="000059"/>
                        </a:solidFill>
                        <a:latin typeface="Arial"/>
                        <a:ea typeface="Arial"/>
                        <a:cs typeface="Arial"/>
                        <a:sym typeface="Arial"/>
                      </a:defRPr>
                    </a:lvl1pPr>
                  </a:lstStyle>
                  <a:p>
                    <a:r>
                      <a:rPr lang="ro-RO" dirty="0"/>
                      <a:t>LOCURI DE MUNCĂ </a:t>
                    </a:r>
                  </a:p>
                  <a:p>
                    <a:r>
                      <a:rPr lang="ro-RO" sz="1800" b="0" dirty="0"/>
                      <a:t>LA NIVEL LOCAL</a:t>
                    </a:r>
                    <a:endParaRPr b="0" dirty="0"/>
                  </a:p>
                </p:txBody>
              </p:sp>
            </p:grpSp>
            <p:sp>
              <p:nvSpPr>
                <p:cNvPr id="342" name="Rectangle 25">
                  <a:extLst>
                    <a:ext uri="{FF2B5EF4-FFF2-40B4-BE49-F238E27FC236}">
                      <a16:creationId xmlns:a16="http://schemas.microsoft.com/office/drawing/2014/main" id="{91789A3B-F884-988D-B0DE-F9BF35130E73}"/>
                    </a:ext>
                  </a:extLst>
                </p:cNvPr>
                <p:cNvSpPr/>
                <p:nvPr/>
              </p:nvSpPr>
              <p:spPr>
                <a:xfrm>
                  <a:off x="2418205" y="0"/>
                  <a:ext cx="275219" cy="989490"/>
                </a:xfrm>
                <a:custGeom>
                  <a:avLst/>
                  <a:gdLst/>
                  <a:ahLst/>
                  <a:cxnLst>
                    <a:cxn ang="0">
                      <a:pos x="wd2" y="hd2"/>
                    </a:cxn>
                    <a:cxn ang="5400000">
                      <a:pos x="wd2" y="hd2"/>
                    </a:cxn>
                    <a:cxn ang="10800000">
                      <a:pos x="wd2" y="hd2"/>
                    </a:cxn>
                    <a:cxn ang="16200000">
                      <a:pos x="wd2" y="hd2"/>
                    </a:cxn>
                  </a:cxnLst>
                  <a:rect l="0" t="0" r="r" b="b"/>
                  <a:pathLst>
                    <a:path w="21426" h="21600" extrusionOk="0">
                      <a:moveTo>
                        <a:pt x="0" y="2082"/>
                      </a:moveTo>
                      <a:lnTo>
                        <a:pt x="21138" y="0"/>
                      </a:lnTo>
                      <a:cubicBezTo>
                        <a:pt x="20920" y="6367"/>
                        <a:pt x="21600" y="13234"/>
                        <a:pt x="21382" y="19601"/>
                      </a:cubicBezTo>
                      <a:lnTo>
                        <a:pt x="0" y="21600"/>
                      </a:lnTo>
                      <a:lnTo>
                        <a:pt x="0" y="2082"/>
                      </a:lnTo>
                      <a:close/>
                    </a:path>
                  </a:pathLst>
                </a:custGeom>
                <a:solidFill>
                  <a:srgbClr val="D1D4D5"/>
                </a:solidFill>
                <a:ln w="6350" cap="flat">
                  <a:noFill/>
                  <a:prstDash val="solid"/>
                  <a:miter lim="800000"/>
                </a:ln>
                <a:effectLst>
                  <a:outerShdw blurRad="44450" dist="27940" dir="5400000" algn="ctr">
                    <a:srgbClr val="000000">
                      <a:alpha val="32000"/>
                    </a:srgbClr>
                  </a:outerShdw>
                </a:effectLst>
                <a:sp3d/>
              </p:spPr>
              <p:txBody>
                <a:bodyPr wrap="square" lIns="50800" tIns="50800" rIns="50800" bIns="50800" numCol="1" anchor="t">
                  <a:noAutofit/>
                </a:bodyPr>
                <a:lstStyle/>
                <a:p>
                  <a:pPr algn="ctr" defTabSz="1828800">
                    <a:lnSpc>
                      <a:spcPct val="100000"/>
                    </a:lnSpc>
                    <a:spcBef>
                      <a:spcPts val="0"/>
                    </a:spcBef>
                    <a:defRPr sz="2400">
                      <a:solidFill>
                        <a:srgbClr val="000059"/>
                      </a:solidFill>
                      <a:latin typeface="Calibri"/>
                      <a:ea typeface="Calibri"/>
                      <a:cs typeface="Calibri"/>
                      <a:sym typeface="Calibri"/>
                    </a:defRPr>
                  </a:pPr>
                  <a:endParaRPr/>
                </a:p>
              </p:txBody>
            </p:sp>
            <p:sp>
              <p:nvSpPr>
                <p:cNvPr id="343" name="TextBox 28">
                  <a:extLst>
                    <a:ext uri="{FF2B5EF4-FFF2-40B4-BE49-F238E27FC236}">
                      <a16:creationId xmlns:a16="http://schemas.microsoft.com/office/drawing/2014/main" id="{3E40F818-9716-40F3-5733-064DC0E6C1CF}"/>
                    </a:ext>
                  </a:extLst>
                </p:cNvPr>
                <p:cNvSpPr txBox="1"/>
                <p:nvPr/>
              </p:nvSpPr>
              <p:spPr>
                <a:xfrm>
                  <a:off x="0" y="182218"/>
                  <a:ext cx="2370715" cy="736601"/>
                </a:xfrm>
                <a:prstGeom prst="rect">
                  <a:avLst/>
                </a:prstGeom>
                <a:solidFill>
                  <a:srgbClr val="081E4B"/>
                </a:solidFill>
                <a:ln w="12700" cap="flat">
                  <a:noFill/>
                  <a:miter lim="400000"/>
                </a:ln>
                <a:effectLst>
                  <a:outerShdw blurRad="44450" dist="27940" dir="5400000" algn="ctr">
                    <a:srgbClr val="000000">
                      <a:alpha val="32000"/>
                    </a:srgbClr>
                  </a:outerShdw>
                </a:effectLst>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1828800">
                    <a:lnSpc>
                      <a:spcPct val="85000"/>
                    </a:lnSpc>
                    <a:spcBef>
                      <a:spcPts val="1200"/>
                    </a:spcBef>
                    <a:defRPr b="1">
                      <a:solidFill>
                        <a:srgbClr val="FFFFFF"/>
                      </a:solidFill>
                      <a:latin typeface="Nunito Sans Black"/>
                      <a:ea typeface="Nunito Sans Black"/>
                      <a:cs typeface="Nunito Sans Black"/>
                      <a:sym typeface="Nunito Sans Black"/>
                    </a:defRPr>
                  </a:lvl1pPr>
                </a:lstStyle>
                <a:p>
                  <a:r>
                    <a:t>2.000</a:t>
                  </a:r>
                </a:p>
              </p:txBody>
            </p:sp>
          </p:grpSp>
        </p:grpSp>
        <p:grpSp>
          <p:nvGrpSpPr>
            <p:cNvPr id="346" name="Group 29">
              <a:extLst>
                <a:ext uri="{FF2B5EF4-FFF2-40B4-BE49-F238E27FC236}">
                  <a16:creationId xmlns:a16="http://schemas.microsoft.com/office/drawing/2014/main" id="{D48FC62C-D32C-E3F1-DD03-E65620D402AD}"/>
                </a:ext>
              </a:extLst>
            </p:cNvPr>
            <p:cNvGrpSpPr/>
            <p:nvPr/>
          </p:nvGrpSpPr>
          <p:grpSpPr>
            <a:xfrm>
              <a:off x="478639" y="10468241"/>
              <a:ext cx="10988177" cy="1122370"/>
              <a:chOff x="0" y="0"/>
              <a:chExt cx="10988175" cy="1122367"/>
            </a:xfrm>
          </p:grpSpPr>
          <p:sp>
            <p:nvSpPr>
              <p:cNvPr id="347" name="Rectangle 25">
                <a:extLst>
                  <a:ext uri="{FF2B5EF4-FFF2-40B4-BE49-F238E27FC236}">
                    <a16:creationId xmlns:a16="http://schemas.microsoft.com/office/drawing/2014/main" id="{2C351557-E36D-D391-253A-5023778F1358}"/>
                  </a:ext>
                </a:extLst>
              </p:cNvPr>
              <p:cNvSpPr/>
              <p:nvPr/>
            </p:nvSpPr>
            <p:spPr>
              <a:xfrm>
                <a:off x="10712956" y="0"/>
                <a:ext cx="275219" cy="989490"/>
              </a:xfrm>
              <a:custGeom>
                <a:avLst/>
                <a:gdLst/>
                <a:ahLst/>
                <a:cxnLst>
                  <a:cxn ang="0">
                    <a:pos x="wd2" y="hd2"/>
                  </a:cxn>
                  <a:cxn ang="5400000">
                    <a:pos x="wd2" y="hd2"/>
                  </a:cxn>
                  <a:cxn ang="10800000">
                    <a:pos x="wd2" y="hd2"/>
                  </a:cxn>
                  <a:cxn ang="16200000">
                    <a:pos x="wd2" y="hd2"/>
                  </a:cxn>
                </a:cxnLst>
                <a:rect l="0" t="0" r="r" b="b"/>
                <a:pathLst>
                  <a:path w="21426" h="21600" extrusionOk="0">
                    <a:moveTo>
                      <a:pt x="0" y="2082"/>
                    </a:moveTo>
                    <a:lnTo>
                      <a:pt x="21138" y="0"/>
                    </a:lnTo>
                    <a:cubicBezTo>
                      <a:pt x="20920" y="6367"/>
                      <a:pt x="21600" y="13234"/>
                      <a:pt x="21382" y="19601"/>
                    </a:cubicBezTo>
                    <a:lnTo>
                      <a:pt x="0" y="21600"/>
                    </a:lnTo>
                    <a:lnTo>
                      <a:pt x="0" y="2082"/>
                    </a:lnTo>
                    <a:close/>
                  </a:path>
                </a:pathLst>
              </a:custGeom>
              <a:solidFill>
                <a:srgbClr val="D1D4D5"/>
              </a:solidFill>
              <a:ln w="6350" cap="flat">
                <a:noFill/>
                <a:prstDash val="solid"/>
                <a:miter lim="800000"/>
              </a:ln>
              <a:effectLst>
                <a:outerShdw blurRad="44450" dist="27940" dir="5400000" algn="ctr">
                  <a:srgbClr val="000000">
                    <a:alpha val="32000"/>
                  </a:srgbClr>
                </a:outerShdw>
              </a:effectLst>
              <a:sp3d/>
            </p:spPr>
            <p:txBody>
              <a:bodyPr wrap="square" lIns="50800" tIns="50800" rIns="50800" bIns="50800" numCol="1" anchor="t">
                <a:noAutofit/>
              </a:bodyPr>
              <a:lstStyle/>
              <a:p>
                <a:pPr algn="ctr" defTabSz="1828800">
                  <a:lnSpc>
                    <a:spcPct val="100000"/>
                  </a:lnSpc>
                  <a:spcBef>
                    <a:spcPts val="0"/>
                  </a:spcBef>
                  <a:defRPr sz="2400">
                    <a:solidFill>
                      <a:srgbClr val="000059"/>
                    </a:solidFill>
                    <a:latin typeface="Calibri"/>
                    <a:ea typeface="Calibri"/>
                    <a:cs typeface="Calibri"/>
                    <a:sym typeface="Calibri"/>
                  </a:defRPr>
                </a:pPr>
                <a:endParaRPr/>
              </a:p>
            </p:txBody>
          </p:sp>
          <p:grpSp>
            <p:nvGrpSpPr>
              <p:cNvPr id="348" name="Group 32">
                <a:extLst>
                  <a:ext uri="{FF2B5EF4-FFF2-40B4-BE49-F238E27FC236}">
                    <a16:creationId xmlns:a16="http://schemas.microsoft.com/office/drawing/2014/main" id="{FE1EA1A8-AF84-C74B-7E8D-63B4116E1116}"/>
                  </a:ext>
                </a:extLst>
              </p:cNvPr>
              <p:cNvGrpSpPr/>
              <p:nvPr/>
            </p:nvGrpSpPr>
            <p:grpSpPr>
              <a:xfrm>
                <a:off x="0" y="109200"/>
                <a:ext cx="10487889" cy="1013167"/>
                <a:chOff x="0" y="0"/>
                <a:chExt cx="10487888" cy="1013166"/>
              </a:xfrm>
            </p:grpSpPr>
            <p:grpSp>
              <p:nvGrpSpPr>
                <p:cNvPr id="349" name="Abgerundetes Rechteck 4">
                  <a:extLst>
                    <a:ext uri="{FF2B5EF4-FFF2-40B4-BE49-F238E27FC236}">
                      <a16:creationId xmlns:a16="http://schemas.microsoft.com/office/drawing/2014/main" id="{55B5D5E3-3B83-2AD0-9C73-1B026E517CD1}"/>
                    </a:ext>
                  </a:extLst>
                </p:cNvPr>
                <p:cNvGrpSpPr/>
                <p:nvPr/>
              </p:nvGrpSpPr>
              <p:grpSpPr>
                <a:xfrm>
                  <a:off x="2525623" y="156365"/>
                  <a:ext cx="7962265" cy="856801"/>
                  <a:chOff x="0" y="34852"/>
                  <a:chExt cx="7962263" cy="856800"/>
                </a:xfrm>
              </p:grpSpPr>
              <p:sp>
                <p:nvSpPr>
                  <p:cNvPr id="382" name="Rectangle">
                    <a:extLst>
                      <a:ext uri="{FF2B5EF4-FFF2-40B4-BE49-F238E27FC236}">
                        <a16:creationId xmlns:a16="http://schemas.microsoft.com/office/drawing/2014/main" id="{1535F978-31BE-3498-9A49-2353DC74AF90}"/>
                      </a:ext>
                    </a:extLst>
                  </p:cNvPr>
                  <p:cNvSpPr/>
                  <p:nvPr/>
                </p:nvSpPr>
                <p:spPr>
                  <a:xfrm>
                    <a:off x="0" y="34852"/>
                    <a:ext cx="7962263" cy="856800"/>
                  </a:xfrm>
                  <a:prstGeom prst="rect">
                    <a:avLst/>
                  </a:prstGeom>
                  <a:solidFill>
                    <a:srgbClr val="F0F1F1"/>
                  </a:solidFill>
                  <a:ln w="12700" cap="flat">
                    <a:noFill/>
                    <a:miter lim="400000"/>
                  </a:ln>
                  <a:effectLst>
                    <a:outerShdw blurRad="44450" dist="27940" dir="5400000" algn="ctr">
                      <a:srgbClr val="000000">
                        <a:alpha val="32000"/>
                      </a:srgbClr>
                    </a:outerShdw>
                  </a:effectLst>
                  <a:sp3d>
                    <a:bevelT w="190500" h="38100"/>
                  </a:sp3d>
                </p:spPr>
                <p:txBody>
                  <a:bodyPr wrap="square" lIns="50800" tIns="50800" rIns="50800" bIns="50800" numCol="1" anchor="ctr">
                    <a:noAutofit/>
                  </a:bodyPr>
                  <a:lstStyle/>
                  <a:p>
                    <a:pPr marL="381000" indent="-381000" defTabSz="1603375">
                      <a:lnSpc>
                        <a:spcPct val="100000"/>
                      </a:lnSpc>
                      <a:spcBef>
                        <a:spcPts val="200"/>
                      </a:spcBef>
                      <a:tabLst>
                        <a:tab pos="2336800" algn="l"/>
                      </a:tabLst>
                      <a:defRPr sz="4000">
                        <a:solidFill>
                          <a:srgbClr val="FFFFFF"/>
                        </a:solidFill>
                        <a:latin typeface="Nunito Sans Black"/>
                        <a:ea typeface="Nunito Sans Black"/>
                        <a:cs typeface="Nunito Sans Black"/>
                        <a:sym typeface="Nunito Sans Black"/>
                      </a:defRPr>
                    </a:pPr>
                    <a:endParaRPr/>
                  </a:p>
                </p:txBody>
              </p:sp>
              <p:sp>
                <p:nvSpPr>
                  <p:cNvPr id="383" name="Investitori au încredere în proiectele ROCA Investments">
                    <a:extLst>
                      <a:ext uri="{FF2B5EF4-FFF2-40B4-BE49-F238E27FC236}">
                        <a16:creationId xmlns:a16="http://schemas.microsoft.com/office/drawing/2014/main" id="{6533097F-0547-8464-4D33-87BF3A3ADBF0}"/>
                      </a:ext>
                    </a:extLst>
                  </p:cNvPr>
                  <p:cNvSpPr txBox="1"/>
                  <p:nvPr/>
                </p:nvSpPr>
                <p:spPr>
                  <a:xfrm>
                    <a:off x="719999" y="56733"/>
                    <a:ext cx="7242264" cy="813039"/>
                  </a:xfrm>
                  <a:prstGeom prst="rect">
                    <a:avLst/>
                  </a:prstGeom>
                  <a:noFill/>
                  <a:ln w="12700" cap="flat">
                    <a:noFill/>
                    <a:miter lim="400000"/>
                  </a:ln>
                  <a:effectLst>
                    <a:outerShdw blurRad="44450" dist="27940" dir="5400000" algn="ctr">
                      <a:srgbClr val="000000">
                        <a:alpha val="32000"/>
                      </a:srgbClr>
                    </a:outerShdw>
                  </a:effectLst>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marL="381000" indent="-762000" defTabSz="1603375">
                      <a:lnSpc>
                        <a:spcPct val="100000"/>
                      </a:lnSpc>
                      <a:spcBef>
                        <a:spcPts val="100"/>
                      </a:spcBef>
                      <a:tabLst>
                        <a:tab pos="2336800" algn="l"/>
                      </a:tabLst>
                      <a:defRPr sz="3200" b="1">
                        <a:solidFill>
                          <a:srgbClr val="000059"/>
                        </a:solidFill>
                        <a:latin typeface="Arial"/>
                        <a:ea typeface="Arial"/>
                        <a:cs typeface="Arial"/>
                        <a:sym typeface="Arial"/>
                      </a:defRPr>
                    </a:lvl1pPr>
                  </a:lstStyle>
                  <a:p>
                    <a:r>
                      <a:rPr lang="ro-RO" dirty="0"/>
                      <a:t>INVESTITORI </a:t>
                    </a:r>
                  </a:p>
                  <a:p>
                    <a:r>
                      <a:rPr lang="ro-RO" sz="1800" b="0" dirty="0"/>
                      <a:t>AU ÎNCREDERE ÎN PROIECTELE ROCA INVESTMENTS  </a:t>
                    </a:r>
                    <a:endParaRPr sz="1800" b="0" dirty="0"/>
                  </a:p>
                </p:txBody>
              </p:sp>
            </p:grpSp>
            <p:sp>
              <p:nvSpPr>
                <p:cNvPr id="380" name="Rectangle 25">
                  <a:extLst>
                    <a:ext uri="{FF2B5EF4-FFF2-40B4-BE49-F238E27FC236}">
                      <a16:creationId xmlns:a16="http://schemas.microsoft.com/office/drawing/2014/main" id="{CE590518-0708-CE8B-837D-C99C5E1874D7}"/>
                    </a:ext>
                  </a:extLst>
                </p:cNvPr>
                <p:cNvSpPr/>
                <p:nvPr/>
              </p:nvSpPr>
              <p:spPr>
                <a:xfrm>
                  <a:off x="2418205" y="0"/>
                  <a:ext cx="275219" cy="989490"/>
                </a:xfrm>
                <a:custGeom>
                  <a:avLst/>
                  <a:gdLst/>
                  <a:ahLst/>
                  <a:cxnLst>
                    <a:cxn ang="0">
                      <a:pos x="wd2" y="hd2"/>
                    </a:cxn>
                    <a:cxn ang="5400000">
                      <a:pos x="wd2" y="hd2"/>
                    </a:cxn>
                    <a:cxn ang="10800000">
                      <a:pos x="wd2" y="hd2"/>
                    </a:cxn>
                    <a:cxn ang="16200000">
                      <a:pos x="wd2" y="hd2"/>
                    </a:cxn>
                  </a:cxnLst>
                  <a:rect l="0" t="0" r="r" b="b"/>
                  <a:pathLst>
                    <a:path w="21426" h="21600" extrusionOk="0">
                      <a:moveTo>
                        <a:pt x="0" y="2082"/>
                      </a:moveTo>
                      <a:lnTo>
                        <a:pt x="21138" y="0"/>
                      </a:lnTo>
                      <a:cubicBezTo>
                        <a:pt x="20920" y="6367"/>
                        <a:pt x="21600" y="13234"/>
                        <a:pt x="21382" y="19601"/>
                      </a:cubicBezTo>
                      <a:lnTo>
                        <a:pt x="0" y="21600"/>
                      </a:lnTo>
                      <a:lnTo>
                        <a:pt x="0" y="2082"/>
                      </a:lnTo>
                      <a:close/>
                    </a:path>
                  </a:pathLst>
                </a:custGeom>
                <a:solidFill>
                  <a:srgbClr val="D1D4D5"/>
                </a:solidFill>
                <a:ln w="6350" cap="flat">
                  <a:noFill/>
                  <a:prstDash val="solid"/>
                  <a:miter lim="800000"/>
                </a:ln>
                <a:effectLst>
                  <a:outerShdw blurRad="44450" dist="27940" dir="5400000" algn="ctr">
                    <a:srgbClr val="000000">
                      <a:alpha val="32000"/>
                    </a:srgbClr>
                  </a:outerShdw>
                </a:effectLst>
                <a:sp3d/>
              </p:spPr>
              <p:txBody>
                <a:bodyPr wrap="square" lIns="50800" tIns="50800" rIns="50800" bIns="50800" numCol="1" anchor="t">
                  <a:noAutofit/>
                </a:bodyPr>
                <a:lstStyle/>
                <a:p>
                  <a:pPr algn="ctr" defTabSz="1828800">
                    <a:lnSpc>
                      <a:spcPct val="100000"/>
                    </a:lnSpc>
                    <a:spcBef>
                      <a:spcPts val="0"/>
                    </a:spcBef>
                    <a:defRPr sz="2400">
                      <a:solidFill>
                        <a:srgbClr val="000059"/>
                      </a:solidFill>
                      <a:latin typeface="Calibri"/>
                      <a:ea typeface="Calibri"/>
                      <a:cs typeface="Calibri"/>
                      <a:sym typeface="Calibri"/>
                    </a:defRPr>
                  </a:pPr>
                  <a:endParaRPr/>
                </a:p>
              </p:txBody>
            </p:sp>
            <p:sp>
              <p:nvSpPr>
                <p:cNvPr id="381" name="TextBox 37">
                  <a:extLst>
                    <a:ext uri="{FF2B5EF4-FFF2-40B4-BE49-F238E27FC236}">
                      <a16:creationId xmlns:a16="http://schemas.microsoft.com/office/drawing/2014/main" id="{5BDDF11C-0D9A-BE65-7CFD-53899EC3758A}"/>
                    </a:ext>
                  </a:extLst>
                </p:cNvPr>
                <p:cNvSpPr txBox="1"/>
                <p:nvPr/>
              </p:nvSpPr>
              <p:spPr>
                <a:xfrm>
                  <a:off x="0" y="182218"/>
                  <a:ext cx="2370715" cy="736601"/>
                </a:xfrm>
                <a:prstGeom prst="rect">
                  <a:avLst/>
                </a:prstGeom>
                <a:solidFill>
                  <a:srgbClr val="081E4B"/>
                </a:solidFill>
                <a:ln w="12700" cap="flat">
                  <a:noFill/>
                  <a:miter lim="400000"/>
                </a:ln>
                <a:effectLst>
                  <a:outerShdw blurRad="44450" dist="27940" dir="5400000" algn="ctr">
                    <a:srgbClr val="000000">
                      <a:alpha val="32000"/>
                    </a:srgbClr>
                  </a:outerShdw>
                </a:effectLst>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1828800">
                    <a:lnSpc>
                      <a:spcPct val="85000"/>
                    </a:lnSpc>
                    <a:spcBef>
                      <a:spcPts val="1200"/>
                    </a:spcBef>
                    <a:defRPr b="1">
                      <a:solidFill>
                        <a:srgbClr val="FFFFFF"/>
                      </a:solidFill>
                      <a:latin typeface="Nunito Sans Black"/>
                      <a:ea typeface="Nunito Sans Black"/>
                      <a:cs typeface="Nunito Sans Black"/>
                      <a:sym typeface="Nunito Sans Black"/>
                    </a:defRPr>
                  </a:lvl1pPr>
                </a:lstStyle>
                <a:p>
                  <a:r>
                    <a:t>750</a:t>
                  </a:r>
                </a:p>
              </p:txBody>
            </p:sp>
          </p:grpSp>
        </p:gr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 name="harta_bun2.jpg" descr="harta_bun2.jpg"/>
          <p:cNvPicPr>
            <a:picLocks noChangeAspect="1"/>
          </p:cNvPicPr>
          <p:nvPr/>
        </p:nvPicPr>
        <p:blipFill>
          <a:blip r:embed="rId2"/>
          <a:srcRect t="55" b="55"/>
          <a:stretch>
            <a:fillRect/>
          </a:stretch>
        </p:blipFill>
        <p:spPr>
          <a:xfrm>
            <a:off x="-37651" y="-1871328"/>
            <a:ext cx="27737632" cy="16266203"/>
          </a:xfrm>
          <a:prstGeom prst="rect">
            <a:avLst/>
          </a:prstGeom>
          <a:ln w="12700">
            <a:miter lim="400000"/>
          </a:ln>
        </p:spPr>
      </p:pic>
      <p:pic>
        <p:nvPicPr>
          <p:cNvPr id="392" name="Image" descr="Image"/>
          <p:cNvPicPr>
            <a:picLocks noChangeAspect="1"/>
          </p:cNvPicPr>
          <p:nvPr/>
        </p:nvPicPr>
        <p:blipFill>
          <a:blip r:embed="rId3"/>
          <a:stretch>
            <a:fillRect/>
          </a:stretch>
        </p:blipFill>
        <p:spPr>
          <a:xfrm>
            <a:off x="22354889" y="736790"/>
            <a:ext cx="1309095" cy="1309096"/>
          </a:xfrm>
          <a:prstGeom prst="rect">
            <a:avLst/>
          </a:prstGeom>
          <a:ln w="12700">
            <a:miter lim="400000"/>
          </a:ln>
        </p:spPr>
      </p:pic>
      <p:sp>
        <p:nvSpPr>
          <p:cNvPr id="393" name="Astfel, prin companiile din portofoliu, ROCA Investments este prezent în 14 județe ale țării, precum și în Republica Moldova și în Lituania, în multiple sectoare:"/>
          <p:cNvSpPr txBox="1"/>
          <p:nvPr/>
        </p:nvSpPr>
        <p:spPr>
          <a:xfrm>
            <a:off x="2459845" y="5434260"/>
            <a:ext cx="8768441" cy="1526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ts val="3700"/>
              </a:lnSpc>
              <a:defRPr sz="3200" spc="-96">
                <a:solidFill>
                  <a:srgbClr val="12223D"/>
                </a:solidFill>
                <a:latin typeface="Univers 55 Roman"/>
                <a:ea typeface="Univers 55 Roman"/>
                <a:cs typeface="Univers 55 Roman"/>
                <a:sym typeface="Univers 55 Roman"/>
              </a:defRPr>
            </a:pPr>
            <a:r>
              <a:rPr dirty="0" err="1"/>
              <a:t>Prin</a:t>
            </a:r>
            <a:r>
              <a:rPr dirty="0"/>
              <a:t> </a:t>
            </a:r>
            <a:r>
              <a:rPr dirty="0" err="1"/>
              <a:t>companiile</a:t>
            </a:r>
            <a:r>
              <a:rPr dirty="0"/>
              <a:t> din </a:t>
            </a:r>
            <a:r>
              <a:rPr dirty="0" err="1"/>
              <a:t>portofoliu</a:t>
            </a:r>
            <a:r>
              <a:rPr dirty="0"/>
              <a:t>, ROCA Investments </a:t>
            </a:r>
            <a:r>
              <a:rPr dirty="0" err="1"/>
              <a:t>este</a:t>
            </a:r>
            <a:r>
              <a:rPr dirty="0"/>
              <a:t> </a:t>
            </a:r>
            <a:r>
              <a:rPr dirty="0" err="1"/>
              <a:t>prezent</a:t>
            </a:r>
            <a:r>
              <a:rPr dirty="0"/>
              <a:t> </a:t>
            </a:r>
            <a:r>
              <a:rPr dirty="0" err="1"/>
              <a:t>în</a:t>
            </a:r>
            <a:r>
              <a:rPr dirty="0"/>
              <a:t> </a:t>
            </a:r>
            <a:r>
              <a:rPr sz="3600" b="1" dirty="0">
                <a:latin typeface="Univers 75 Black"/>
                <a:ea typeface="Univers 75 Black"/>
                <a:cs typeface="Univers 75 Black"/>
                <a:sym typeface="Univers 75 Black"/>
              </a:rPr>
              <a:t>14 </a:t>
            </a:r>
            <a:r>
              <a:rPr sz="3600" b="1" dirty="0" err="1">
                <a:latin typeface="Univers 75 Black"/>
                <a:ea typeface="Univers 75 Black"/>
                <a:cs typeface="Univers 75 Black"/>
                <a:sym typeface="Univers 75 Black"/>
              </a:rPr>
              <a:t>județe</a:t>
            </a:r>
            <a:r>
              <a:rPr sz="3600" b="1" dirty="0">
                <a:latin typeface="Univers 75 Black"/>
                <a:ea typeface="Univers 75 Black"/>
                <a:cs typeface="Univers 75 Black"/>
                <a:sym typeface="Univers 75 Black"/>
              </a:rPr>
              <a:t> ale </a:t>
            </a:r>
            <a:r>
              <a:rPr sz="3600" b="1" dirty="0" err="1">
                <a:latin typeface="Univers 75 Black"/>
                <a:ea typeface="Univers 75 Black"/>
                <a:cs typeface="Univers 75 Black"/>
                <a:sym typeface="Univers 75 Black"/>
              </a:rPr>
              <a:t>țării</a:t>
            </a:r>
            <a:r>
              <a:rPr dirty="0"/>
              <a:t>, precum </a:t>
            </a:r>
            <a:r>
              <a:rPr dirty="0" err="1"/>
              <a:t>și</a:t>
            </a:r>
            <a:r>
              <a:rPr dirty="0"/>
              <a:t> </a:t>
            </a:r>
            <a:r>
              <a:rPr dirty="0" err="1"/>
              <a:t>în</a:t>
            </a:r>
            <a:r>
              <a:rPr dirty="0"/>
              <a:t> </a:t>
            </a:r>
            <a:r>
              <a:rPr sz="3600" b="1" dirty="0" err="1">
                <a:latin typeface="Univers 75 Black"/>
                <a:ea typeface="Univers 75 Black"/>
                <a:cs typeface="Univers 75 Black"/>
                <a:sym typeface="Univers 75 Black"/>
              </a:rPr>
              <a:t>Republica</a:t>
            </a:r>
            <a:r>
              <a:rPr sz="3600" b="1" dirty="0">
                <a:latin typeface="Univers 75 Black"/>
                <a:ea typeface="Univers 75 Black"/>
                <a:cs typeface="Univers 75 Black"/>
                <a:sym typeface="Univers 75 Black"/>
              </a:rPr>
              <a:t> Moldova</a:t>
            </a:r>
            <a:r>
              <a:rPr dirty="0">
                <a:latin typeface="Univers 75 Black"/>
                <a:ea typeface="Univers 75 Black"/>
                <a:cs typeface="Univers 75 Black"/>
                <a:sym typeface="Univers 75 Black"/>
              </a:rPr>
              <a:t> </a:t>
            </a:r>
            <a:r>
              <a:rPr dirty="0" err="1">
                <a:latin typeface="Univers 75 Black"/>
                <a:ea typeface="Univers 75 Black"/>
                <a:cs typeface="Univers 75 Black"/>
                <a:sym typeface="Univers 75 Black"/>
              </a:rPr>
              <a:t>și</a:t>
            </a:r>
            <a:r>
              <a:rPr dirty="0">
                <a:latin typeface="Univers 75 Black"/>
                <a:ea typeface="Univers 75 Black"/>
                <a:cs typeface="Univers 75 Black"/>
                <a:sym typeface="Univers 75 Black"/>
              </a:rPr>
              <a:t> </a:t>
            </a:r>
            <a:r>
              <a:rPr dirty="0" err="1">
                <a:latin typeface="Univers 75 Black"/>
                <a:ea typeface="Univers 75 Black"/>
                <a:cs typeface="Univers 75 Black"/>
                <a:sym typeface="Univers 75 Black"/>
              </a:rPr>
              <a:t>în</a:t>
            </a:r>
            <a:r>
              <a:rPr dirty="0">
                <a:latin typeface="Univers 75 Black"/>
                <a:ea typeface="Univers 75 Black"/>
                <a:cs typeface="Univers 75 Black"/>
                <a:sym typeface="Univers 75 Black"/>
              </a:rPr>
              <a:t> </a:t>
            </a:r>
            <a:r>
              <a:rPr sz="3600" b="1" dirty="0" err="1">
                <a:latin typeface="Univers 75 Black"/>
                <a:ea typeface="Univers 75 Black"/>
                <a:cs typeface="Univers 75 Black"/>
                <a:sym typeface="Univers 75 Black"/>
              </a:rPr>
              <a:t>Lituania</a:t>
            </a:r>
            <a:r>
              <a:rPr dirty="0"/>
              <a:t>, </a:t>
            </a:r>
            <a:r>
              <a:rPr dirty="0" err="1"/>
              <a:t>în</a:t>
            </a:r>
            <a:r>
              <a:rPr dirty="0"/>
              <a:t> multiple </a:t>
            </a:r>
            <a:r>
              <a:rPr dirty="0" err="1"/>
              <a:t>sectoare</a:t>
            </a:r>
            <a:r>
              <a:rPr dirty="0"/>
              <a:t>:</a:t>
            </a:r>
          </a:p>
        </p:txBody>
      </p:sp>
      <p:sp>
        <p:nvSpPr>
          <p:cNvPr id="394" name="Rectangle"/>
          <p:cNvSpPr/>
          <p:nvPr/>
        </p:nvSpPr>
        <p:spPr>
          <a:xfrm>
            <a:off x="-66755" y="756337"/>
            <a:ext cx="22263260" cy="1309098"/>
          </a:xfrm>
          <a:prstGeom prst="rect">
            <a:avLst/>
          </a:prstGeom>
          <a:solidFill>
            <a:srgbClr val="12223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r>
              <a:rPr lang="ro-RO" sz="4400" b="1" dirty="0">
                <a:solidFill>
                  <a:srgbClr val="FFFFFF"/>
                </a:solidFill>
                <a:latin typeface="Arial"/>
                <a:cs typeface="Arial"/>
              </a:rPr>
              <a:t>PORTOFOLIUL</a:t>
            </a:r>
            <a:r>
              <a:rPr lang="ro-RO" dirty="0"/>
              <a:t> </a:t>
            </a:r>
            <a:r>
              <a:rPr lang="ro-RO" sz="4400" b="1" dirty="0">
                <a:solidFill>
                  <a:srgbClr val="FFFFFF"/>
                </a:solidFill>
                <a:latin typeface="Arial"/>
                <a:cs typeface="Arial"/>
              </a:rPr>
              <a:t>ROCA INVESTENTS </a:t>
            </a:r>
            <a:endParaRPr sz="4400" b="1" dirty="0">
              <a:solidFill>
                <a:srgbClr val="FFFFFF"/>
              </a:solidFill>
              <a:latin typeface="Arial"/>
              <a:cs typeface="Arial"/>
            </a:endParaRPr>
          </a:p>
        </p:txBody>
      </p:sp>
      <p:pic>
        <p:nvPicPr>
          <p:cNvPr id="395" name="Image" descr="Image"/>
          <p:cNvPicPr>
            <a:picLocks noChangeAspect="1"/>
          </p:cNvPicPr>
          <p:nvPr/>
        </p:nvPicPr>
        <p:blipFill>
          <a:blip r:embed="rId4"/>
          <a:stretch>
            <a:fillRect/>
          </a:stretch>
        </p:blipFill>
        <p:spPr>
          <a:xfrm>
            <a:off x="11349226" y="5766789"/>
            <a:ext cx="11201634" cy="7860114"/>
          </a:xfrm>
          <a:prstGeom prst="rect">
            <a:avLst/>
          </a:prstGeom>
          <a:ln w="12700">
            <a:miter lim="400000"/>
          </a:ln>
        </p:spPr>
      </p:pic>
      <p:pic>
        <p:nvPicPr>
          <p:cNvPr id="396" name="Image" descr="Image"/>
          <p:cNvPicPr>
            <a:picLocks noChangeAspect="1"/>
          </p:cNvPicPr>
          <p:nvPr/>
        </p:nvPicPr>
        <p:blipFill>
          <a:blip r:embed="rId5"/>
          <a:stretch>
            <a:fillRect/>
          </a:stretch>
        </p:blipFill>
        <p:spPr>
          <a:xfrm>
            <a:off x="11343926" y="1882766"/>
            <a:ext cx="4258152" cy="3842188"/>
          </a:xfrm>
          <a:prstGeom prst="rect">
            <a:avLst/>
          </a:prstGeom>
          <a:ln w="12700">
            <a:miter lim="400000"/>
          </a:ln>
        </p:spPr>
      </p:pic>
      <p:sp>
        <p:nvSpPr>
          <p:cNvPr id="397" name="Rectangle"/>
          <p:cNvSpPr/>
          <p:nvPr/>
        </p:nvSpPr>
        <p:spPr>
          <a:xfrm>
            <a:off x="2521773" y="8130936"/>
            <a:ext cx="8389006" cy="664727"/>
          </a:xfrm>
          <a:prstGeom prst="rect">
            <a:avLst/>
          </a:prstGeom>
          <a:solidFill>
            <a:srgbClr val="12223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98" name="agri-business"/>
          <p:cNvSpPr txBox="1"/>
          <p:nvPr/>
        </p:nvSpPr>
        <p:spPr>
          <a:xfrm>
            <a:off x="2715735" y="8159921"/>
            <a:ext cx="2529943" cy="5559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ts val="3700"/>
              </a:lnSpc>
              <a:defRPr sz="3200" spc="-96">
                <a:solidFill>
                  <a:srgbClr val="FFFFFF"/>
                </a:solidFill>
                <a:latin typeface="Univers 55 Roman"/>
                <a:ea typeface="Univers 55 Roman"/>
                <a:cs typeface="Univers 55 Roman"/>
                <a:sym typeface="Univers 55 Roman"/>
              </a:defRPr>
            </a:lvl1pPr>
          </a:lstStyle>
          <a:p>
            <a:r>
              <a:t>agri-business</a:t>
            </a:r>
          </a:p>
        </p:txBody>
      </p:sp>
      <p:sp>
        <p:nvSpPr>
          <p:cNvPr id="399" name="Rectangle"/>
          <p:cNvSpPr/>
          <p:nvPr/>
        </p:nvSpPr>
        <p:spPr>
          <a:xfrm>
            <a:off x="2521773" y="8928142"/>
            <a:ext cx="8389006" cy="664727"/>
          </a:xfrm>
          <a:prstGeom prst="rect">
            <a:avLst/>
          </a:prstGeom>
          <a:solidFill>
            <a:srgbClr val="12223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00" name="industrie"/>
          <p:cNvSpPr txBox="1"/>
          <p:nvPr/>
        </p:nvSpPr>
        <p:spPr>
          <a:xfrm>
            <a:off x="2715735" y="8957127"/>
            <a:ext cx="1698042" cy="555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ts val="3700"/>
              </a:lnSpc>
              <a:defRPr sz="3200" spc="-96">
                <a:solidFill>
                  <a:srgbClr val="FFFFFF"/>
                </a:solidFill>
                <a:latin typeface="Univers 55 Roman"/>
                <a:ea typeface="Univers 55 Roman"/>
                <a:cs typeface="Univers 55 Roman"/>
                <a:sym typeface="Univers 55 Roman"/>
              </a:defRPr>
            </a:lvl1pPr>
          </a:lstStyle>
          <a:p>
            <a:r>
              <a:t>industrie</a:t>
            </a:r>
          </a:p>
        </p:txBody>
      </p:sp>
      <p:sp>
        <p:nvSpPr>
          <p:cNvPr id="401" name="Rectangle"/>
          <p:cNvSpPr/>
          <p:nvPr/>
        </p:nvSpPr>
        <p:spPr>
          <a:xfrm>
            <a:off x="2521773" y="9716234"/>
            <a:ext cx="8389006" cy="664727"/>
          </a:xfrm>
          <a:prstGeom prst="rect">
            <a:avLst/>
          </a:prstGeom>
          <a:solidFill>
            <a:srgbClr val="12223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02" name="producție de materiale de construcții"/>
          <p:cNvSpPr txBox="1"/>
          <p:nvPr/>
        </p:nvSpPr>
        <p:spPr>
          <a:xfrm>
            <a:off x="2715735" y="9737704"/>
            <a:ext cx="6663707" cy="5709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ts val="3700"/>
              </a:lnSpc>
              <a:defRPr sz="3200" spc="-96">
                <a:solidFill>
                  <a:srgbClr val="FFFFFF"/>
                </a:solidFill>
                <a:latin typeface="Univers 55 Roman"/>
                <a:ea typeface="Univers 55 Roman"/>
                <a:cs typeface="Univers 55 Roman"/>
                <a:sym typeface="Univers 55 Roman"/>
              </a:defRPr>
            </a:lvl1pPr>
          </a:lstStyle>
          <a:p>
            <a:r>
              <a:t>producție de materiale de construcții</a:t>
            </a:r>
          </a:p>
        </p:txBody>
      </p:sp>
      <p:sp>
        <p:nvSpPr>
          <p:cNvPr id="403" name="Rectangle"/>
          <p:cNvSpPr/>
          <p:nvPr/>
        </p:nvSpPr>
        <p:spPr>
          <a:xfrm>
            <a:off x="2521773" y="10504326"/>
            <a:ext cx="8389006" cy="664727"/>
          </a:xfrm>
          <a:prstGeom prst="rect">
            <a:avLst/>
          </a:prstGeom>
          <a:solidFill>
            <a:srgbClr val="12223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04" name="îngrijire personală"/>
          <p:cNvSpPr txBox="1"/>
          <p:nvPr/>
        </p:nvSpPr>
        <p:spPr>
          <a:xfrm>
            <a:off x="2715735" y="10525797"/>
            <a:ext cx="3391573" cy="5709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ts val="3700"/>
              </a:lnSpc>
              <a:defRPr sz="3200" spc="-96">
                <a:solidFill>
                  <a:srgbClr val="FFFFFF"/>
                </a:solidFill>
                <a:latin typeface="Univers 55 Roman"/>
                <a:ea typeface="Univers 55 Roman"/>
                <a:cs typeface="Univers 55 Roman"/>
                <a:sym typeface="Univers 55 Roman"/>
              </a:defRPr>
            </a:lvl1pPr>
          </a:lstStyle>
          <a:p>
            <a:r>
              <a:t>îngrijire personală</a:t>
            </a:r>
          </a:p>
        </p:txBody>
      </p:sp>
      <p:sp>
        <p:nvSpPr>
          <p:cNvPr id="406" name="Rectangle"/>
          <p:cNvSpPr/>
          <p:nvPr/>
        </p:nvSpPr>
        <p:spPr>
          <a:xfrm>
            <a:off x="15143879" y="2806553"/>
            <a:ext cx="7043631" cy="444563"/>
          </a:xfrm>
          <a:prstGeom prst="rect">
            <a:avLst/>
          </a:prstGeom>
          <a:solidFill>
            <a:srgbClr val="DA4A24"/>
          </a:solidFill>
          <a:ln w="6350">
            <a:solidFill>
              <a:srgbClr val="FFFFFF"/>
            </a:solidFill>
            <a:miter lim="400000"/>
          </a:ln>
        </p:spPr>
        <p:txBody>
          <a:bodyPr lIns="50800" tIns="50800" rIns="50800" bIns="50800" anchor="ctr"/>
          <a:lstStyle/>
          <a:p>
            <a:endParaRPr/>
          </a:p>
        </p:txBody>
      </p:sp>
      <p:sp>
        <p:nvSpPr>
          <p:cNvPr id="407" name="Rectangle"/>
          <p:cNvSpPr/>
          <p:nvPr/>
        </p:nvSpPr>
        <p:spPr>
          <a:xfrm>
            <a:off x="15143879" y="3263145"/>
            <a:ext cx="7043630" cy="444564"/>
          </a:xfrm>
          <a:prstGeom prst="rect">
            <a:avLst/>
          </a:prstGeom>
          <a:solidFill>
            <a:srgbClr val="7EAB55"/>
          </a:solidFill>
          <a:ln w="6350">
            <a:solidFill>
              <a:srgbClr val="FFFFFF"/>
            </a:solidFill>
            <a:miter lim="400000"/>
          </a:ln>
        </p:spPr>
        <p:txBody>
          <a:bodyPr lIns="50800" tIns="50800" rIns="50800" bIns="50800" anchor="ctr"/>
          <a:lstStyle/>
          <a:p>
            <a:endParaRPr/>
          </a:p>
        </p:txBody>
      </p:sp>
      <p:sp>
        <p:nvSpPr>
          <p:cNvPr id="408" name="Rectangle"/>
          <p:cNvSpPr/>
          <p:nvPr/>
        </p:nvSpPr>
        <p:spPr>
          <a:xfrm>
            <a:off x="15143879" y="3719737"/>
            <a:ext cx="7043631" cy="444564"/>
          </a:xfrm>
          <a:prstGeom prst="rect">
            <a:avLst/>
          </a:prstGeom>
          <a:solidFill>
            <a:srgbClr val="081F5C"/>
          </a:solidFill>
          <a:ln w="6350">
            <a:solidFill>
              <a:srgbClr val="FFFFFF"/>
            </a:solidFill>
            <a:miter lim="400000"/>
          </a:ln>
        </p:spPr>
        <p:txBody>
          <a:bodyPr lIns="50800" tIns="50800" rIns="50800" bIns="50800" anchor="ctr"/>
          <a:lstStyle/>
          <a:p>
            <a:endParaRPr/>
          </a:p>
        </p:txBody>
      </p:sp>
      <p:sp>
        <p:nvSpPr>
          <p:cNvPr id="409" name="Investiții efectuate din holdingul ROCA Industry"/>
          <p:cNvSpPr txBox="1"/>
          <p:nvPr/>
        </p:nvSpPr>
        <p:spPr>
          <a:xfrm>
            <a:off x="15403039" y="2811362"/>
            <a:ext cx="6203045" cy="434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300">
                <a:solidFill>
                  <a:srgbClr val="FFFFFF"/>
                </a:solidFill>
                <a:latin typeface="Arial"/>
                <a:ea typeface="Arial"/>
                <a:cs typeface="Arial"/>
                <a:sym typeface="Arial"/>
              </a:defRPr>
            </a:lvl1pPr>
          </a:lstStyle>
          <a:p>
            <a:r>
              <a:rPr dirty="0" err="1"/>
              <a:t>Investiții</a:t>
            </a:r>
            <a:r>
              <a:rPr dirty="0"/>
              <a:t> </a:t>
            </a:r>
            <a:r>
              <a:rPr dirty="0" err="1"/>
              <a:t>efectuate</a:t>
            </a:r>
            <a:r>
              <a:rPr dirty="0"/>
              <a:t> din </a:t>
            </a:r>
            <a:r>
              <a:rPr dirty="0" err="1"/>
              <a:t>holdingul</a:t>
            </a:r>
            <a:r>
              <a:rPr dirty="0"/>
              <a:t> ROCA Industry</a:t>
            </a:r>
          </a:p>
        </p:txBody>
      </p:sp>
      <p:sp>
        <p:nvSpPr>
          <p:cNvPr id="410" name="Investiții efectuate din holdingul ROCA Agri RDF"/>
          <p:cNvSpPr txBox="1"/>
          <p:nvPr/>
        </p:nvSpPr>
        <p:spPr>
          <a:xfrm>
            <a:off x="15403038" y="3255797"/>
            <a:ext cx="6348810" cy="434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300">
                <a:solidFill>
                  <a:srgbClr val="FFFFFF"/>
                </a:solidFill>
                <a:latin typeface="Arial"/>
                <a:ea typeface="Arial"/>
                <a:cs typeface="Arial"/>
                <a:sym typeface="Arial"/>
              </a:defRPr>
            </a:lvl1pPr>
          </a:lstStyle>
          <a:p>
            <a:r>
              <a:t>Investiții efectuate din holdingul ROCA Agri RDF</a:t>
            </a:r>
          </a:p>
        </p:txBody>
      </p:sp>
      <p:sp>
        <p:nvSpPr>
          <p:cNvPr id="411" name="Alte investiții"/>
          <p:cNvSpPr txBox="1"/>
          <p:nvPr/>
        </p:nvSpPr>
        <p:spPr>
          <a:xfrm>
            <a:off x="15403038" y="3700232"/>
            <a:ext cx="1737681" cy="434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300">
                <a:solidFill>
                  <a:srgbClr val="FFFFFF"/>
                </a:solidFill>
                <a:latin typeface="Arial"/>
                <a:ea typeface="Arial"/>
                <a:cs typeface="Arial"/>
                <a:sym typeface="Arial"/>
              </a:defRPr>
            </a:lvl1pPr>
          </a:lstStyle>
          <a:p>
            <a:r>
              <a:t>Alte investiții</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6" name="Rectangle"/>
          <p:cNvGrpSpPr/>
          <p:nvPr/>
        </p:nvGrpSpPr>
        <p:grpSpPr>
          <a:xfrm>
            <a:off x="-9340" y="845861"/>
            <a:ext cx="21620473" cy="1315745"/>
            <a:chOff x="0" y="40373"/>
            <a:chExt cx="21620472" cy="1315744"/>
          </a:xfrm>
        </p:grpSpPr>
        <p:sp>
          <p:nvSpPr>
            <p:cNvPr id="464" name="Rectangle"/>
            <p:cNvSpPr/>
            <p:nvPr/>
          </p:nvSpPr>
          <p:spPr>
            <a:xfrm>
              <a:off x="0" y="43696"/>
              <a:ext cx="21620472" cy="1309097"/>
            </a:xfrm>
            <a:prstGeom prst="rect">
              <a:avLst/>
            </a:prstGeom>
            <a:solidFill>
              <a:srgbClr val="12223D"/>
            </a:solidFill>
            <a:ln w="12700" cap="flat">
              <a:noFill/>
              <a:miter lim="400000"/>
            </a:ln>
            <a:effectLst/>
          </p:spPr>
          <p:txBody>
            <a:bodyPr wrap="square" lIns="50800" tIns="50800" rIns="50800" bIns="50800" numCol="1" anchor="ctr">
              <a:noAutofit/>
            </a:bodyPr>
            <a:lstStyle/>
            <a:p>
              <a:pPr>
                <a:lnSpc>
                  <a:spcPct val="107000"/>
                </a:lnSpc>
                <a:spcBef>
                  <a:spcPts val="0"/>
                </a:spcBef>
                <a:defRPr sz="3600">
                  <a:solidFill>
                    <a:srgbClr val="FFFFFF"/>
                  </a:solidFill>
                  <a:latin typeface="Calibri"/>
                  <a:ea typeface="Calibri"/>
                  <a:cs typeface="Calibri"/>
                  <a:sym typeface="Calibri"/>
                </a:defRPr>
              </a:pPr>
              <a:endParaRPr/>
            </a:p>
          </p:txBody>
        </p:sp>
        <p:sp>
          <p:nvSpPr>
            <p:cNvPr id="465" name="Cifre-cheie ale portofoliului ROCA Investments:…"/>
            <p:cNvSpPr txBox="1"/>
            <p:nvPr/>
          </p:nvSpPr>
          <p:spPr>
            <a:xfrm>
              <a:off x="0" y="40373"/>
              <a:ext cx="21620472" cy="13157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indent="228600">
                <a:lnSpc>
                  <a:spcPct val="107000"/>
                </a:lnSpc>
                <a:spcBef>
                  <a:spcPts val="0"/>
                </a:spcBef>
                <a:defRPr sz="4400" b="1">
                  <a:solidFill>
                    <a:srgbClr val="FFFFFF"/>
                  </a:solidFill>
                  <a:latin typeface="Arial"/>
                  <a:ea typeface="Arial"/>
                  <a:cs typeface="Arial"/>
                  <a:sym typeface="Arial"/>
                </a:defRPr>
              </a:pPr>
              <a:r>
                <a:rPr lang="ro-RO" dirty="0"/>
                <a:t>CIFRELE </a:t>
              </a:r>
              <a:r>
                <a:rPr lang="en-US" dirty="0"/>
                <a:t>–</a:t>
              </a:r>
              <a:r>
                <a:rPr lang="ro-RO" dirty="0"/>
                <a:t> CHEIE ALE PORTOFOLIULUI ROCA INVESTMENTS </a:t>
              </a:r>
            </a:p>
            <a:p>
              <a:pPr indent="228600">
                <a:lnSpc>
                  <a:spcPct val="107000"/>
                </a:lnSpc>
                <a:spcBef>
                  <a:spcPts val="0"/>
                </a:spcBef>
                <a:defRPr sz="4400" b="1">
                  <a:solidFill>
                    <a:srgbClr val="FFFFFF"/>
                  </a:solidFill>
                  <a:latin typeface="Arial"/>
                  <a:ea typeface="Arial"/>
                  <a:cs typeface="Arial"/>
                  <a:sym typeface="Arial"/>
                </a:defRPr>
              </a:pPr>
              <a:r>
                <a:rPr sz="3200" dirty="0" err="1"/>
                <a:t>Raportul</a:t>
              </a:r>
              <a:r>
                <a:rPr sz="3200" dirty="0"/>
                <a:t> </a:t>
              </a:r>
              <a:r>
                <a:rPr sz="3200" dirty="0" err="1"/>
                <a:t>anului</a:t>
              </a:r>
              <a:r>
                <a:rPr sz="3200" dirty="0"/>
                <a:t> 2023  </a:t>
              </a:r>
            </a:p>
          </p:txBody>
        </p:sp>
      </p:grpSp>
      <p:pic>
        <p:nvPicPr>
          <p:cNvPr id="467" name="Image" descr="Image"/>
          <p:cNvPicPr>
            <a:picLocks noChangeAspect="1"/>
          </p:cNvPicPr>
          <p:nvPr/>
        </p:nvPicPr>
        <p:blipFill>
          <a:blip r:embed="rId2"/>
          <a:stretch>
            <a:fillRect/>
          </a:stretch>
        </p:blipFill>
        <p:spPr>
          <a:xfrm>
            <a:off x="577762" y="2590445"/>
            <a:ext cx="14389101" cy="1651001"/>
          </a:xfrm>
          <a:prstGeom prst="rect">
            <a:avLst/>
          </a:prstGeom>
          <a:ln w="12700">
            <a:miter lim="400000"/>
          </a:ln>
        </p:spPr>
      </p:pic>
      <p:pic>
        <p:nvPicPr>
          <p:cNvPr id="468" name="Image" descr="Image"/>
          <p:cNvPicPr>
            <a:picLocks noChangeAspect="1"/>
          </p:cNvPicPr>
          <p:nvPr/>
        </p:nvPicPr>
        <p:blipFill>
          <a:blip r:embed="rId2"/>
          <a:stretch>
            <a:fillRect/>
          </a:stretch>
        </p:blipFill>
        <p:spPr>
          <a:xfrm>
            <a:off x="577762" y="3953200"/>
            <a:ext cx="14389101" cy="1651001"/>
          </a:xfrm>
          <a:prstGeom prst="rect">
            <a:avLst/>
          </a:prstGeom>
          <a:ln w="12700">
            <a:miter lim="400000"/>
          </a:ln>
        </p:spPr>
      </p:pic>
      <p:pic>
        <p:nvPicPr>
          <p:cNvPr id="469" name="Image" descr="Image"/>
          <p:cNvPicPr>
            <a:picLocks noChangeAspect="1"/>
          </p:cNvPicPr>
          <p:nvPr/>
        </p:nvPicPr>
        <p:blipFill>
          <a:blip r:embed="rId2"/>
          <a:stretch>
            <a:fillRect/>
          </a:stretch>
        </p:blipFill>
        <p:spPr>
          <a:xfrm>
            <a:off x="577762" y="5315954"/>
            <a:ext cx="14389101" cy="1651001"/>
          </a:xfrm>
          <a:prstGeom prst="rect">
            <a:avLst/>
          </a:prstGeom>
          <a:ln w="12700">
            <a:miter lim="400000"/>
          </a:ln>
        </p:spPr>
      </p:pic>
      <p:pic>
        <p:nvPicPr>
          <p:cNvPr id="470" name="Image" descr="Image"/>
          <p:cNvPicPr>
            <a:picLocks noChangeAspect="1"/>
          </p:cNvPicPr>
          <p:nvPr/>
        </p:nvPicPr>
        <p:blipFill>
          <a:blip r:embed="rId2"/>
          <a:stretch>
            <a:fillRect/>
          </a:stretch>
        </p:blipFill>
        <p:spPr>
          <a:xfrm>
            <a:off x="577762" y="6678710"/>
            <a:ext cx="14389101" cy="1651001"/>
          </a:xfrm>
          <a:prstGeom prst="rect">
            <a:avLst/>
          </a:prstGeom>
          <a:ln w="12700">
            <a:miter lim="400000"/>
          </a:ln>
        </p:spPr>
      </p:pic>
      <p:pic>
        <p:nvPicPr>
          <p:cNvPr id="471" name="Image" descr="Image"/>
          <p:cNvPicPr>
            <a:picLocks noChangeAspect="1"/>
          </p:cNvPicPr>
          <p:nvPr/>
        </p:nvPicPr>
        <p:blipFill>
          <a:blip r:embed="rId2"/>
          <a:stretch>
            <a:fillRect/>
          </a:stretch>
        </p:blipFill>
        <p:spPr>
          <a:xfrm>
            <a:off x="577762" y="8041464"/>
            <a:ext cx="14389101" cy="1651001"/>
          </a:xfrm>
          <a:prstGeom prst="rect">
            <a:avLst/>
          </a:prstGeom>
          <a:ln w="12700">
            <a:miter lim="400000"/>
          </a:ln>
        </p:spPr>
      </p:pic>
      <p:sp>
        <p:nvSpPr>
          <p:cNvPr id="474" name="În cei șase ani de la înființare și până la finalul anului 2023, valoarea de piață a capitalurilor proprii ale ROCA Investments a crescut de 3,7 ori, în timp ce în ultimul an aceasta a crescut cu 4,5%."/>
          <p:cNvSpPr txBox="1"/>
          <p:nvPr/>
        </p:nvSpPr>
        <p:spPr>
          <a:xfrm>
            <a:off x="15666290" y="4898368"/>
            <a:ext cx="8579748" cy="5211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defTabSz="2438338">
              <a:lnSpc>
                <a:spcPct val="100000"/>
              </a:lnSpc>
              <a:spcBef>
                <a:spcPts val="0"/>
              </a:spcBef>
              <a:defRPr spc="-144">
                <a:solidFill>
                  <a:srgbClr val="12223D"/>
                </a:solidFill>
                <a:latin typeface="Univers 55 Roman"/>
                <a:ea typeface="Univers 55 Roman"/>
                <a:cs typeface="Univers 55 Roman"/>
                <a:sym typeface="Univers 55 Roman"/>
              </a:defRPr>
            </a:pPr>
            <a:r>
              <a:rPr sz="2800" dirty="0" err="1"/>
              <a:t>În</a:t>
            </a:r>
            <a:r>
              <a:rPr sz="2800" dirty="0"/>
              <a:t> </a:t>
            </a:r>
            <a:r>
              <a:rPr sz="2800" dirty="0" err="1"/>
              <a:t>cei</a:t>
            </a:r>
            <a:r>
              <a:rPr sz="2800" dirty="0"/>
              <a:t> </a:t>
            </a:r>
            <a:r>
              <a:rPr lang="ro-RO" sz="2800" dirty="0"/>
              <a:t>6</a:t>
            </a:r>
            <a:r>
              <a:rPr sz="2800" dirty="0"/>
              <a:t> ani de la </a:t>
            </a:r>
            <a:r>
              <a:rPr sz="2800" dirty="0" err="1"/>
              <a:t>înființare</a:t>
            </a:r>
            <a:r>
              <a:rPr sz="2800" dirty="0"/>
              <a:t> </a:t>
            </a:r>
            <a:r>
              <a:rPr sz="2800" dirty="0" err="1"/>
              <a:t>și</a:t>
            </a:r>
            <a:r>
              <a:rPr sz="2800" dirty="0"/>
              <a:t> </a:t>
            </a:r>
            <a:r>
              <a:rPr sz="2800" dirty="0" err="1"/>
              <a:t>până</a:t>
            </a:r>
            <a:r>
              <a:rPr sz="2800" dirty="0"/>
              <a:t> la </a:t>
            </a:r>
            <a:r>
              <a:rPr sz="2800" dirty="0" err="1"/>
              <a:t>finalul</a:t>
            </a:r>
            <a:r>
              <a:rPr sz="2800" dirty="0"/>
              <a:t> </a:t>
            </a:r>
            <a:r>
              <a:rPr sz="2800" dirty="0" err="1"/>
              <a:t>anului</a:t>
            </a:r>
            <a:r>
              <a:rPr sz="2800" dirty="0"/>
              <a:t> 2023,</a:t>
            </a:r>
            <a:endParaRPr lang="ro-RO" sz="2800" dirty="0"/>
          </a:p>
          <a:p>
            <a:pPr defTabSz="2438338">
              <a:lnSpc>
                <a:spcPct val="100000"/>
              </a:lnSpc>
              <a:spcBef>
                <a:spcPts val="0"/>
              </a:spcBef>
              <a:defRPr spc="-144">
                <a:solidFill>
                  <a:srgbClr val="12223D"/>
                </a:solidFill>
                <a:latin typeface="Univers 55 Roman"/>
                <a:ea typeface="Univers 55 Roman"/>
                <a:cs typeface="Univers 55 Roman"/>
                <a:sym typeface="Univers 55 Roman"/>
              </a:defRPr>
            </a:pPr>
            <a:endParaRPr lang="ro-RO" dirty="0"/>
          </a:p>
          <a:p>
            <a:pPr defTabSz="2438338">
              <a:lnSpc>
                <a:spcPct val="100000"/>
              </a:lnSpc>
              <a:spcBef>
                <a:spcPts val="0"/>
              </a:spcBef>
              <a:defRPr spc="-144">
                <a:solidFill>
                  <a:srgbClr val="12223D"/>
                </a:solidFill>
                <a:latin typeface="Univers 55 Roman"/>
                <a:ea typeface="Univers 55 Roman"/>
                <a:cs typeface="Univers 55 Roman"/>
                <a:sym typeface="Univers 55 Roman"/>
              </a:defRPr>
            </a:pPr>
            <a:r>
              <a:rPr sz="4400" b="1" dirty="0" err="1">
                <a:highlight>
                  <a:srgbClr val="C0C0C0"/>
                </a:highlight>
                <a:latin typeface="Univers 65 Bold"/>
                <a:ea typeface="Univers 65 Bold"/>
                <a:cs typeface="Univers 65 Bold"/>
                <a:sym typeface="Univers 65 Bold"/>
              </a:rPr>
              <a:t>valoarea</a:t>
            </a:r>
            <a:r>
              <a:rPr sz="4400" b="1" dirty="0">
                <a:highlight>
                  <a:srgbClr val="C0C0C0"/>
                </a:highlight>
                <a:latin typeface="Univers 65 Bold"/>
                <a:ea typeface="Univers 65 Bold"/>
                <a:cs typeface="Univers 65 Bold"/>
                <a:sym typeface="Univers 65 Bold"/>
              </a:rPr>
              <a:t> de </a:t>
            </a:r>
            <a:r>
              <a:rPr sz="4400" b="1" dirty="0" err="1">
                <a:highlight>
                  <a:srgbClr val="C0C0C0"/>
                </a:highlight>
                <a:latin typeface="Univers 65 Bold"/>
                <a:ea typeface="Univers 65 Bold"/>
                <a:cs typeface="Univers 65 Bold"/>
                <a:sym typeface="Univers 65 Bold"/>
              </a:rPr>
              <a:t>piață</a:t>
            </a:r>
            <a:r>
              <a:rPr sz="4400" b="1" dirty="0">
                <a:highlight>
                  <a:srgbClr val="C0C0C0"/>
                </a:highlight>
                <a:latin typeface="Univers 65 Bold"/>
                <a:ea typeface="Univers 65 Bold"/>
                <a:cs typeface="Univers 65 Bold"/>
                <a:sym typeface="Univers 65 Bold"/>
              </a:rPr>
              <a:t> a </a:t>
            </a:r>
            <a:r>
              <a:rPr sz="4400" b="1" dirty="0" err="1">
                <a:highlight>
                  <a:srgbClr val="C0C0C0"/>
                </a:highlight>
                <a:latin typeface="Univers 65 Bold"/>
                <a:ea typeface="Univers 65 Bold"/>
                <a:cs typeface="Univers 65 Bold"/>
                <a:sym typeface="Univers 65 Bold"/>
              </a:rPr>
              <a:t>capitalurilor</a:t>
            </a:r>
            <a:r>
              <a:rPr sz="4400" b="1" dirty="0">
                <a:highlight>
                  <a:srgbClr val="C0C0C0"/>
                </a:highlight>
                <a:latin typeface="Univers 65 Bold"/>
                <a:ea typeface="Univers 65 Bold"/>
                <a:cs typeface="Univers 65 Bold"/>
                <a:sym typeface="Univers 65 Bold"/>
              </a:rPr>
              <a:t> </a:t>
            </a:r>
            <a:r>
              <a:rPr sz="4400" b="1" dirty="0" err="1">
                <a:highlight>
                  <a:srgbClr val="C0C0C0"/>
                </a:highlight>
                <a:latin typeface="Univers 65 Bold"/>
                <a:ea typeface="Univers 65 Bold"/>
                <a:cs typeface="Univers 65 Bold"/>
                <a:sym typeface="Univers 65 Bold"/>
              </a:rPr>
              <a:t>proprii</a:t>
            </a:r>
            <a:r>
              <a:rPr sz="4400" b="1" dirty="0">
                <a:highlight>
                  <a:srgbClr val="C0C0C0"/>
                </a:highlight>
                <a:latin typeface="Univers 65 Bold"/>
                <a:ea typeface="Univers 65 Bold"/>
                <a:cs typeface="Univers 65 Bold"/>
                <a:sym typeface="Univers 65 Bold"/>
              </a:rPr>
              <a:t> ale ROCA Investments a </a:t>
            </a:r>
            <a:r>
              <a:rPr sz="4400" b="1" dirty="0" err="1">
                <a:highlight>
                  <a:srgbClr val="C0C0C0"/>
                </a:highlight>
                <a:latin typeface="Univers 65 Bold"/>
                <a:ea typeface="Univers 65 Bold"/>
                <a:cs typeface="Univers 65 Bold"/>
                <a:sym typeface="Univers 65 Bold"/>
              </a:rPr>
              <a:t>crescut</a:t>
            </a:r>
            <a:r>
              <a:rPr sz="4400" b="1" dirty="0">
                <a:highlight>
                  <a:srgbClr val="C0C0C0"/>
                </a:highlight>
                <a:latin typeface="Univers 65 Bold"/>
                <a:ea typeface="Univers 65 Bold"/>
                <a:cs typeface="Univers 65 Bold"/>
                <a:sym typeface="Univers 65 Bold"/>
              </a:rPr>
              <a:t> </a:t>
            </a:r>
            <a:r>
              <a:rPr lang="ro-RO" sz="4400" b="1" dirty="0">
                <a:highlight>
                  <a:srgbClr val="C0C0C0"/>
                </a:highlight>
                <a:latin typeface="Univers 65 Bold"/>
                <a:ea typeface="Univers 65 Bold"/>
                <a:cs typeface="Univers 65 Bold"/>
                <a:sym typeface="Univers 65 Bold"/>
              </a:rPr>
              <a:t>X</a:t>
            </a:r>
            <a:r>
              <a:rPr sz="4400" b="1" dirty="0">
                <a:highlight>
                  <a:srgbClr val="C0C0C0"/>
                </a:highlight>
                <a:latin typeface="Univers 65 Bold"/>
                <a:ea typeface="Univers 65 Bold"/>
                <a:cs typeface="Univers 65 Bold"/>
                <a:sym typeface="Univers 65 Bold"/>
              </a:rPr>
              <a:t> 3,7</a:t>
            </a:r>
            <a:r>
              <a:rPr sz="4400" dirty="0">
                <a:highlight>
                  <a:srgbClr val="C0C0C0"/>
                </a:highlight>
              </a:rPr>
              <a:t>, </a:t>
            </a:r>
            <a:endParaRPr lang="ro-RO" sz="4400" dirty="0">
              <a:highlight>
                <a:srgbClr val="C0C0C0"/>
              </a:highlight>
            </a:endParaRPr>
          </a:p>
          <a:p>
            <a:pPr defTabSz="2438338">
              <a:lnSpc>
                <a:spcPct val="100000"/>
              </a:lnSpc>
              <a:spcBef>
                <a:spcPts val="0"/>
              </a:spcBef>
              <a:defRPr spc="-144">
                <a:solidFill>
                  <a:srgbClr val="12223D"/>
                </a:solidFill>
                <a:latin typeface="Univers 55 Roman"/>
                <a:ea typeface="Univers 55 Roman"/>
                <a:cs typeface="Univers 55 Roman"/>
                <a:sym typeface="Univers 55 Roman"/>
              </a:defRPr>
            </a:pPr>
            <a:endParaRPr lang="ro-RO" dirty="0"/>
          </a:p>
          <a:p>
            <a:pPr defTabSz="2438338">
              <a:lnSpc>
                <a:spcPct val="100000"/>
              </a:lnSpc>
              <a:spcBef>
                <a:spcPts val="0"/>
              </a:spcBef>
              <a:defRPr spc="-144">
                <a:solidFill>
                  <a:srgbClr val="12223D"/>
                </a:solidFill>
                <a:latin typeface="Univers 55 Roman"/>
                <a:ea typeface="Univers 55 Roman"/>
                <a:cs typeface="Univers 55 Roman"/>
                <a:sym typeface="Univers 55 Roman"/>
              </a:defRPr>
            </a:pPr>
            <a:r>
              <a:rPr sz="2800" dirty="0" err="1"/>
              <a:t>în</a:t>
            </a:r>
            <a:r>
              <a:rPr sz="2800" dirty="0"/>
              <a:t> </a:t>
            </a:r>
            <a:r>
              <a:rPr sz="2800" dirty="0" err="1"/>
              <a:t>timp</a:t>
            </a:r>
            <a:r>
              <a:rPr sz="2800" dirty="0"/>
              <a:t> </a:t>
            </a:r>
            <a:r>
              <a:rPr sz="2800" dirty="0" err="1"/>
              <a:t>ce</a:t>
            </a:r>
            <a:r>
              <a:rPr sz="2800" dirty="0"/>
              <a:t> </a:t>
            </a:r>
            <a:endParaRPr lang="ro-RO" sz="2800" dirty="0"/>
          </a:p>
          <a:p>
            <a:pPr defTabSz="2438338">
              <a:lnSpc>
                <a:spcPct val="100000"/>
              </a:lnSpc>
              <a:spcBef>
                <a:spcPts val="0"/>
              </a:spcBef>
              <a:defRPr spc="-144">
                <a:solidFill>
                  <a:srgbClr val="12223D"/>
                </a:solidFill>
                <a:latin typeface="Univers 55 Roman"/>
                <a:ea typeface="Univers 55 Roman"/>
                <a:cs typeface="Univers 55 Roman"/>
                <a:sym typeface="Univers 55 Roman"/>
              </a:defRPr>
            </a:pPr>
            <a:endParaRPr lang="ro-RO" b="1" dirty="0"/>
          </a:p>
          <a:p>
            <a:pPr defTabSz="2438338">
              <a:lnSpc>
                <a:spcPct val="100000"/>
              </a:lnSpc>
              <a:spcBef>
                <a:spcPts val="0"/>
              </a:spcBef>
              <a:defRPr spc="-144">
                <a:solidFill>
                  <a:srgbClr val="12223D"/>
                </a:solidFill>
                <a:latin typeface="Univers 55 Roman"/>
                <a:ea typeface="Univers 55 Roman"/>
                <a:cs typeface="Univers 55 Roman"/>
                <a:sym typeface="Univers 55 Roman"/>
              </a:defRPr>
            </a:pPr>
            <a:r>
              <a:rPr sz="4400" b="1" dirty="0" err="1">
                <a:highlight>
                  <a:srgbClr val="C0C0C0"/>
                </a:highlight>
              </a:rPr>
              <a:t>în</a:t>
            </a:r>
            <a:r>
              <a:rPr sz="4400" b="1" dirty="0">
                <a:highlight>
                  <a:srgbClr val="C0C0C0"/>
                </a:highlight>
              </a:rPr>
              <a:t> </a:t>
            </a:r>
            <a:r>
              <a:rPr sz="4400" b="1" dirty="0" err="1">
                <a:highlight>
                  <a:srgbClr val="C0C0C0"/>
                </a:highlight>
              </a:rPr>
              <a:t>ultimul</a:t>
            </a:r>
            <a:r>
              <a:rPr sz="4400" b="1" dirty="0">
                <a:highlight>
                  <a:srgbClr val="C0C0C0"/>
                </a:highlight>
              </a:rPr>
              <a:t> an </a:t>
            </a:r>
            <a:r>
              <a:rPr sz="4400" b="1" dirty="0" err="1">
                <a:highlight>
                  <a:srgbClr val="C0C0C0"/>
                </a:highlight>
              </a:rPr>
              <a:t>aceasta</a:t>
            </a:r>
            <a:r>
              <a:rPr sz="4400" b="1" dirty="0">
                <a:highlight>
                  <a:srgbClr val="C0C0C0"/>
                </a:highlight>
              </a:rPr>
              <a:t> a </a:t>
            </a:r>
            <a:r>
              <a:rPr sz="4400" b="1" dirty="0" err="1">
                <a:highlight>
                  <a:srgbClr val="C0C0C0"/>
                </a:highlight>
              </a:rPr>
              <a:t>crescut</a:t>
            </a:r>
            <a:r>
              <a:rPr sz="4400" b="1" dirty="0">
                <a:highlight>
                  <a:srgbClr val="C0C0C0"/>
                </a:highlight>
              </a:rPr>
              <a:t> cu 4,5%.</a:t>
            </a:r>
          </a:p>
        </p:txBody>
      </p:sp>
      <p:sp>
        <p:nvSpPr>
          <p:cNvPr id="475" name="Valoare de piata în 2023"/>
          <p:cNvSpPr txBox="1"/>
          <p:nvPr/>
        </p:nvSpPr>
        <p:spPr>
          <a:xfrm>
            <a:off x="5033505" y="3149206"/>
            <a:ext cx="4054380"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381000" indent="-762000" defTabSz="1603375">
              <a:lnSpc>
                <a:spcPct val="100000"/>
              </a:lnSpc>
              <a:spcBef>
                <a:spcPts val="100"/>
              </a:spcBef>
              <a:tabLst>
                <a:tab pos="2336800" algn="l"/>
              </a:tabLst>
              <a:defRPr sz="2800" spc="-28">
                <a:solidFill>
                  <a:srgbClr val="000059"/>
                </a:solidFill>
                <a:latin typeface="Univers 65 Bold"/>
                <a:ea typeface="Univers 65 Bold"/>
                <a:cs typeface="Univers 65 Bold"/>
                <a:sym typeface="Univers 65 Bold"/>
              </a:defRPr>
            </a:pPr>
            <a:r>
              <a:rPr lang="ro-RO" sz="2800" b="1" dirty="0">
                <a:latin typeface="Arial" panose="020B0604020202020204" pitchFamily="34" charset="0"/>
                <a:cs typeface="Arial" panose="020B0604020202020204" pitchFamily="34" charset="0"/>
              </a:rPr>
              <a:t>v</a:t>
            </a:r>
            <a:r>
              <a:rPr sz="2800" b="1" dirty="0" err="1">
                <a:latin typeface="Arial" panose="020B0604020202020204" pitchFamily="34" charset="0"/>
                <a:cs typeface="Arial" panose="020B0604020202020204" pitchFamily="34" charset="0"/>
              </a:rPr>
              <a:t>aloare</a:t>
            </a:r>
            <a:r>
              <a:rPr sz="2800" b="1" dirty="0">
                <a:latin typeface="Arial" panose="020B0604020202020204" pitchFamily="34" charset="0"/>
                <a:cs typeface="Arial" panose="020B0604020202020204" pitchFamily="34" charset="0"/>
              </a:rPr>
              <a:t> de pia</a:t>
            </a:r>
            <a:r>
              <a:rPr lang="ro-RO" sz="2800" b="1" dirty="0">
                <a:latin typeface="Arial" panose="020B0604020202020204" pitchFamily="34" charset="0"/>
                <a:cs typeface="Arial" panose="020B0604020202020204" pitchFamily="34" charset="0"/>
              </a:rPr>
              <a:t>ță</a:t>
            </a:r>
            <a:r>
              <a:rPr sz="2800" b="1" dirty="0">
                <a:latin typeface="Arial" panose="020B0604020202020204" pitchFamily="34" charset="0"/>
                <a:cs typeface="Arial" panose="020B0604020202020204" pitchFamily="34" charset="0"/>
              </a:rPr>
              <a:t> </a:t>
            </a:r>
            <a:r>
              <a:rPr sz="2800" b="1" dirty="0" err="1">
                <a:latin typeface="Arial" panose="020B0604020202020204" pitchFamily="34" charset="0"/>
                <a:cs typeface="Arial" panose="020B0604020202020204" pitchFamily="34" charset="0"/>
              </a:rPr>
              <a:t>în</a:t>
            </a:r>
            <a:r>
              <a:rPr sz="2800" b="1" dirty="0">
                <a:latin typeface="Arial" panose="020B0604020202020204" pitchFamily="34" charset="0"/>
                <a:cs typeface="Arial" panose="020B0604020202020204" pitchFamily="34" charset="0"/>
              </a:rPr>
              <a:t> 2023</a:t>
            </a:r>
          </a:p>
        </p:txBody>
      </p:sp>
      <p:sp>
        <p:nvSpPr>
          <p:cNvPr id="476" name="IRR"/>
          <p:cNvSpPr txBox="1"/>
          <p:nvPr/>
        </p:nvSpPr>
        <p:spPr>
          <a:xfrm>
            <a:off x="5033505" y="4511961"/>
            <a:ext cx="710579"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81000" indent="-762000" defTabSz="1603375">
              <a:lnSpc>
                <a:spcPct val="100000"/>
              </a:lnSpc>
              <a:spcBef>
                <a:spcPts val="100"/>
              </a:spcBef>
              <a:tabLst>
                <a:tab pos="2336800" algn="l"/>
              </a:tabLst>
              <a:defRPr sz="2800" spc="-28">
                <a:solidFill>
                  <a:srgbClr val="000059"/>
                </a:solidFill>
                <a:latin typeface="Univers 55 Roman"/>
                <a:ea typeface="Univers 55 Roman"/>
                <a:cs typeface="Univers 55 Roman"/>
                <a:sym typeface="Univers 55 Roman"/>
              </a:defRPr>
            </a:lvl1pPr>
          </a:lstStyle>
          <a:p>
            <a:r>
              <a:rPr b="1" dirty="0">
                <a:latin typeface="Arial" panose="020B0604020202020204" pitchFamily="34" charset="0"/>
                <a:cs typeface="Arial" panose="020B0604020202020204" pitchFamily="34" charset="0"/>
              </a:rPr>
              <a:t>IRR</a:t>
            </a:r>
          </a:p>
        </p:txBody>
      </p:sp>
      <p:sp>
        <p:nvSpPr>
          <p:cNvPr id="477" name="Capital investit din 2018 - 2024"/>
          <p:cNvSpPr txBox="1"/>
          <p:nvPr/>
        </p:nvSpPr>
        <p:spPr>
          <a:xfrm>
            <a:off x="5033505" y="5874716"/>
            <a:ext cx="5226303"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81000" indent="-762000" defTabSz="1603375">
              <a:lnSpc>
                <a:spcPct val="100000"/>
              </a:lnSpc>
              <a:spcBef>
                <a:spcPts val="100"/>
              </a:spcBef>
              <a:tabLst>
                <a:tab pos="2336800" algn="l"/>
              </a:tabLst>
              <a:defRPr sz="2800" spc="-28">
                <a:solidFill>
                  <a:srgbClr val="000059"/>
                </a:solidFill>
                <a:latin typeface="Univers 55 Roman"/>
                <a:ea typeface="Univers 55 Roman"/>
                <a:cs typeface="Univers 55 Roman"/>
                <a:sym typeface="Univers 55 Roman"/>
              </a:defRPr>
            </a:lvl1pPr>
          </a:lstStyle>
          <a:p>
            <a:r>
              <a:rPr lang="ro-RO" b="1" dirty="0">
                <a:latin typeface="Arial" panose="020B0604020202020204" pitchFamily="34" charset="0"/>
                <a:cs typeface="Arial" panose="020B0604020202020204" pitchFamily="34" charset="0"/>
              </a:rPr>
              <a:t>c</a:t>
            </a:r>
            <a:r>
              <a:rPr b="1" dirty="0" err="1">
                <a:latin typeface="Arial" panose="020B0604020202020204" pitchFamily="34" charset="0"/>
                <a:cs typeface="Arial" panose="020B0604020202020204" pitchFamily="34" charset="0"/>
              </a:rPr>
              <a:t>apital</a:t>
            </a:r>
            <a:r>
              <a:rPr b="1" dirty="0">
                <a:latin typeface="Arial" panose="020B0604020202020204" pitchFamily="34" charset="0"/>
                <a:cs typeface="Arial" panose="020B0604020202020204" pitchFamily="34" charset="0"/>
              </a:rPr>
              <a:t> </a:t>
            </a:r>
            <a:r>
              <a:rPr b="1" dirty="0" err="1">
                <a:latin typeface="Arial" panose="020B0604020202020204" pitchFamily="34" charset="0"/>
                <a:cs typeface="Arial" panose="020B0604020202020204" pitchFamily="34" charset="0"/>
              </a:rPr>
              <a:t>investit</a:t>
            </a:r>
            <a:r>
              <a:rPr b="1" dirty="0">
                <a:latin typeface="Arial" panose="020B0604020202020204" pitchFamily="34" charset="0"/>
                <a:cs typeface="Arial" panose="020B0604020202020204" pitchFamily="34" charset="0"/>
              </a:rPr>
              <a:t> din 2018 </a:t>
            </a:r>
            <a:r>
              <a:rPr lang="ro-RO" b="1" dirty="0">
                <a:latin typeface="Arial" panose="020B0604020202020204" pitchFamily="34" charset="0"/>
                <a:cs typeface="Arial" panose="020B0604020202020204" pitchFamily="34" charset="0"/>
              </a:rPr>
              <a:t>–</a:t>
            </a:r>
            <a:r>
              <a:rPr b="1" dirty="0">
                <a:latin typeface="Arial" panose="020B0604020202020204" pitchFamily="34" charset="0"/>
                <a:cs typeface="Arial" panose="020B0604020202020204" pitchFamily="34" charset="0"/>
              </a:rPr>
              <a:t> 2024</a:t>
            </a:r>
            <a:endParaRPr lang="en-US" b="1" dirty="0">
              <a:latin typeface="Arial" panose="020B0604020202020204" pitchFamily="34" charset="0"/>
              <a:cs typeface="Arial" panose="020B0604020202020204" pitchFamily="34" charset="0"/>
            </a:endParaRPr>
          </a:p>
        </p:txBody>
      </p:sp>
      <p:sp>
        <p:nvSpPr>
          <p:cNvPr id="478" name="Tranzactii"/>
          <p:cNvSpPr txBox="1"/>
          <p:nvPr/>
        </p:nvSpPr>
        <p:spPr>
          <a:xfrm>
            <a:off x="5033505" y="7237471"/>
            <a:ext cx="1645643"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81000" indent="-762000" defTabSz="1603375">
              <a:lnSpc>
                <a:spcPct val="100000"/>
              </a:lnSpc>
              <a:spcBef>
                <a:spcPts val="100"/>
              </a:spcBef>
              <a:tabLst>
                <a:tab pos="2336800" algn="l"/>
              </a:tabLst>
              <a:defRPr sz="2800" spc="-28">
                <a:solidFill>
                  <a:srgbClr val="000059"/>
                </a:solidFill>
                <a:latin typeface="Univers 55 Roman"/>
                <a:ea typeface="Univers 55 Roman"/>
                <a:cs typeface="Univers 55 Roman"/>
                <a:sym typeface="Univers 55 Roman"/>
              </a:defRPr>
            </a:lvl1pPr>
          </a:lstStyle>
          <a:p>
            <a:r>
              <a:rPr lang="ro-RO" b="1" dirty="0">
                <a:latin typeface="Arial" panose="020B0604020202020204" pitchFamily="34" charset="0"/>
                <a:cs typeface="Arial" panose="020B0604020202020204" pitchFamily="34" charset="0"/>
              </a:rPr>
              <a:t>t</a:t>
            </a:r>
            <a:r>
              <a:rPr b="1" dirty="0" err="1">
                <a:latin typeface="Arial" panose="020B0604020202020204" pitchFamily="34" charset="0"/>
                <a:cs typeface="Arial" panose="020B0604020202020204" pitchFamily="34" charset="0"/>
              </a:rPr>
              <a:t>ranzac</a:t>
            </a:r>
            <a:r>
              <a:rPr lang="ro-RO" b="1" dirty="0">
                <a:latin typeface="Arial" panose="020B0604020202020204" pitchFamily="34" charset="0"/>
                <a:cs typeface="Arial" panose="020B0604020202020204" pitchFamily="34" charset="0"/>
              </a:rPr>
              <a:t>ț</a:t>
            </a:r>
            <a:r>
              <a:rPr b="1" dirty="0">
                <a:latin typeface="Arial" panose="020B0604020202020204" pitchFamily="34" charset="0"/>
                <a:cs typeface="Arial" panose="020B0604020202020204" pitchFamily="34" charset="0"/>
              </a:rPr>
              <a:t>ii</a:t>
            </a:r>
          </a:p>
        </p:txBody>
      </p:sp>
      <p:sp>
        <p:nvSpPr>
          <p:cNvPr id="479" name="Exituri"/>
          <p:cNvSpPr txBox="1"/>
          <p:nvPr/>
        </p:nvSpPr>
        <p:spPr>
          <a:xfrm>
            <a:off x="5033505" y="8600226"/>
            <a:ext cx="1156279"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81000" indent="-762000" defTabSz="1603375">
              <a:lnSpc>
                <a:spcPct val="100000"/>
              </a:lnSpc>
              <a:spcBef>
                <a:spcPts val="100"/>
              </a:spcBef>
              <a:tabLst>
                <a:tab pos="2336800" algn="l"/>
              </a:tabLst>
              <a:defRPr sz="2800" spc="-28">
                <a:solidFill>
                  <a:srgbClr val="000059"/>
                </a:solidFill>
                <a:latin typeface="Univers 55 Roman"/>
                <a:ea typeface="Univers 55 Roman"/>
                <a:cs typeface="Univers 55 Roman"/>
                <a:sym typeface="Univers 55 Roman"/>
              </a:defRPr>
            </a:lvl1pPr>
          </a:lstStyle>
          <a:p>
            <a:r>
              <a:rPr lang="ro-RO" b="1" dirty="0">
                <a:latin typeface="Arial" panose="020B0604020202020204" pitchFamily="34" charset="0"/>
                <a:cs typeface="Arial" panose="020B0604020202020204" pitchFamily="34" charset="0"/>
              </a:rPr>
              <a:t>e</a:t>
            </a:r>
            <a:r>
              <a:rPr b="1" dirty="0" err="1">
                <a:latin typeface="Arial" panose="020B0604020202020204" pitchFamily="34" charset="0"/>
                <a:cs typeface="Arial" panose="020B0604020202020204" pitchFamily="34" charset="0"/>
              </a:rPr>
              <a:t>xituri</a:t>
            </a:r>
            <a:endParaRPr b="1" dirty="0">
              <a:latin typeface="Arial" panose="020B0604020202020204" pitchFamily="34" charset="0"/>
              <a:cs typeface="Arial" panose="020B0604020202020204" pitchFamily="34" charset="0"/>
            </a:endParaRPr>
          </a:p>
        </p:txBody>
      </p:sp>
      <p:sp>
        <p:nvSpPr>
          <p:cNvPr id="482" name="81,64 Mil. €"/>
          <p:cNvSpPr txBox="1"/>
          <p:nvPr/>
        </p:nvSpPr>
        <p:spPr>
          <a:xfrm>
            <a:off x="1277189" y="3520978"/>
            <a:ext cx="2452979" cy="6011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2438338">
              <a:defRPr sz="2800" spc="-56">
                <a:solidFill>
                  <a:srgbClr val="FFFFFF"/>
                </a:solidFill>
                <a:latin typeface="Univers 75 Black"/>
                <a:ea typeface="Univers 75 Black"/>
                <a:cs typeface="Univers 75 Black"/>
                <a:sym typeface="Univers 75 Black"/>
              </a:defRPr>
            </a:lvl1pPr>
          </a:lstStyle>
          <a:p>
            <a:r>
              <a:rPr sz="3600" b="1" dirty="0">
                <a:latin typeface="Arial" panose="020B0604020202020204" pitchFamily="34" charset="0"/>
                <a:cs typeface="Arial" panose="020B0604020202020204" pitchFamily="34" charset="0"/>
              </a:rPr>
              <a:t>81,64 Mil. €</a:t>
            </a:r>
          </a:p>
        </p:txBody>
      </p:sp>
      <p:sp>
        <p:nvSpPr>
          <p:cNvPr id="483" name="29.11 %"/>
          <p:cNvSpPr txBox="1"/>
          <p:nvPr/>
        </p:nvSpPr>
        <p:spPr>
          <a:xfrm>
            <a:off x="1277189" y="4854043"/>
            <a:ext cx="1745093" cy="6011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2438338">
              <a:defRPr sz="2800" spc="-56">
                <a:solidFill>
                  <a:srgbClr val="FFFFFF"/>
                </a:solidFill>
                <a:latin typeface="Univers 75 Black"/>
                <a:ea typeface="Univers 75 Black"/>
                <a:cs typeface="Univers 75 Black"/>
                <a:sym typeface="Univers 75 Black"/>
              </a:defRPr>
            </a:lvl1pPr>
          </a:lstStyle>
          <a:p>
            <a:r>
              <a:rPr sz="3600" b="1" dirty="0">
                <a:latin typeface="Arial" panose="020B0604020202020204" pitchFamily="34" charset="0"/>
                <a:cs typeface="Arial" panose="020B0604020202020204" pitchFamily="34" charset="0"/>
              </a:rPr>
              <a:t>29.11 %</a:t>
            </a:r>
          </a:p>
        </p:txBody>
      </p:sp>
      <p:sp>
        <p:nvSpPr>
          <p:cNvPr id="484" name="€ 40M+"/>
          <p:cNvSpPr txBox="1"/>
          <p:nvPr/>
        </p:nvSpPr>
        <p:spPr>
          <a:xfrm>
            <a:off x="1025068" y="6221972"/>
            <a:ext cx="2075440" cy="6011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2438338">
              <a:defRPr sz="2800" spc="-56">
                <a:solidFill>
                  <a:srgbClr val="FFFFFF"/>
                </a:solidFill>
                <a:latin typeface="Univers 75 Black"/>
                <a:ea typeface="Univers 75 Black"/>
                <a:cs typeface="Univers 75 Black"/>
                <a:sym typeface="Univers 75 Black"/>
              </a:defRPr>
            </a:pPr>
            <a:r>
              <a:rPr lang="en-US" sz="3600" b="1" spc="-56" dirty="0">
                <a:solidFill>
                  <a:srgbClr val="FFFFFF"/>
                </a:solidFill>
                <a:latin typeface="Arial" panose="020B0604020202020204" pitchFamily="34" charset="0"/>
                <a:cs typeface="Arial" panose="020B0604020202020204" pitchFamily="34" charset="0"/>
                <a:sym typeface="Univers 75 Black"/>
              </a:rPr>
              <a:t> </a:t>
            </a:r>
            <a:r>
              <a:rPr lang="ro-RO" sz="3600" b="1" spc="-56" dirty="0">
                <a:solidFill>
                  <a:srgbClr val="FFFFFF"/>
                </a:solidFill>
                <a:latin typeface="Arial" panose="020B0604020202020204" pitchFamily="34" charset="0"/>
                <a:cs typeface="Arial" panose="020B0604020202020204" pitchFamily="34" charset="0"/>
                <a:sym typeface="Univers 75 Black"/>
              </a:rPr>
              <a:t>54</a:t>
            </a:r>
            <a:r>
              <a:rPr lang="en-US" sz="3600" b="1" spc="-56" dirty="0">
                <a:solidFill>
                  <a:srgbClr val="FFFFFF"/>
                </a:solidFill>
                <a:latin typeface="Arial" panose="020B0604020202020204" pitchFamily="34" charset="0"/>
                <a:cs typeface="Arial" panose="020B0604020202020204" pitchFamily="34" charset="0"/>
                <a:sym typeface="Univers 75 Black"/>
              </a:rPr>
              <a:t> </a:t>
            </a:r>
            <a:r>
              <a:rPr lang="ro-RO" sz="3600" b="1" dirty="0">
                <a:latin typeface="Arial" panose="020B0604020202020204" pitchFamily="34" charset="0"/>
                <a:cs typeface="Arial" panose="020B0604020202020204" pitchFamily="34" charset="0"/>
              </a:rPr>
              <a:t>Mil. €</a:t>
            </a:r>
            <a:r>
              <a:rPr sz="3600" b="1" spc="-56" dirty="0">
                <a:solidFill>
                  <a:srgbClr val="FFFFFF"/>
                </a:solidFill>
                <a:latin typeface="Arial" panose="020B0604020202020204" pitchFamily="34" charset="0"/>
                <a:cs typeface="Arial" panose="020B0604020202020204" pitchFamily="34" charset="0"/>
                <a:sym typeface="Univers 75 Black"/>
              </a:rPr>
              <a:t> </a:t>
            </a:r>
          </a:p>
        </p:txBody>
      </p:sp>
      <p:sp>
        <p:nvSpPr>
          <p:cNvPr id="485" name="25+"/>
          <p:cNvSpPr txBox="1"/>
          <p:nvPr/>
        </p:nvSpPr>
        <p:spPr>
          <a:xfrm>
            <a:off x="1277189" y="7606934"/>
            <a:ext cx="722249" cy="6011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2438338">
              <a:defRPr sz="2800" spc="-56">
                <a:solidFill>
                  <a:srgbClr val="FFFFFF"/>
                </a:solidFill>
                <a:latin typeface="Univers 75 Black"/>
                <a:ea typeface="Univers 75 Black"/>
                <a:cs typeface="Univers 75 Black"/>
                <a:sym typeface="Univers 75 Black"/>
              </a:defRPr>
            </a:lvl1pPr>
          </a:lstStyle>
          <a:p>
            <a:r>
              <a:rPr sz="3600" b="1" dirty="0">
                <a:latin typeface="Arial" panose="020B0604020202020204" pitchFamily="34" charset="0"/>
                <a:cs typeface="Arial" panose="020B0604020202020204" pitchFamily="34" charset="0"/>
                <a:sym typeface="Helvetica Neue"/>
              </a:rPr>
              <a:t>25</a:t>
            </a:r>
            <a:r>
              <a:rPr lang="ro-RO" sz="3600" b="1" dirty="0">
                <a:latin typeface="Arial" panose="020B0604020202020204" pitchFamily="34" charset="0"/>
                <a:cs typeface="Arial" panose="020B0604020202020204" pitchFamily="34" charset="0"/>
                <a:sym typeface="Helvetica Neue"/>
              </a:rPr>
              <a:t> </a:t>
            </a:r>
            <a:endParaRPr sz="3600" b="1" dirty="0">
              <a:latin typeface="Arial" panose="020B0604020202020204" pitchFamily="34" charset="0"/>
              <a:cs typeface="Arial" panose="020B0604020202020204" pitchFamily="34" charset="0"/>
              <a:sym typeface="Helvetica Neue"/>
            </a:endParaRPr>
          </a:p>
        </p:txBody>
      </p:sp>
      <p:sp>
        <p:nvSpPr>
          <p:cNvPr id="486" name="2"/>
          <p:cNvSpPr txBox="1"/>
          <p:nvPr/>
        </p:nvSpPr>
        <p:spPr>
          <a:xfrm>
            <a:off x="1277189" y="8958516"/>
            <a:ext cx="351891" cy="6011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2438338">
              <a:defRPr sz="2800" spc="-56">
                <a:solidFill>
                  <a:srgbClr val="FFFFFF"/>
                </a:solidFill>
                <a:latin typeface="Univers 75 Black"/>
                <a:ea typeface="Univers 75 Black"/>
                <a:cs typeface="Univers 75 Black"/>
                <a:sym typeface="Univers 75 Black"/>
              </a:defRPr>
            </a:lvl1pPr>
          </a:lstStyle>
          <a:p>
            <a:r>
              <a:rPr sz="3600" b="1" dirty="0">
                <a:latin typeface="Arial" panose="020B0604020202020204" pitchFamily="34" charset="0"/>
                <a:cs typeface="Arial" panose="020B0604020202020204" pitchFamily="34" charset="0"/>
              </a:rPr>
              <a:t>2</a:t>
            </a:r>
          </a:p>
        </p:txBody>
      </p:sp>
      <p:sp>
        <p:nvSpPr>
          <p:cNvPr id="487" name="345 Mil. €"/>
          <p:cNvSpPr txBox="1"/>
          <p:nvPr/>
        </p:nvSpPr>
        <p:spPr>
          <a:xfrm>
            <a:off x="1277189" y="10297396"/>
            <a:ext cx="2082621" cy="6011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2438338">
              <a:defRPr sz="2800" spc="-56">
                <a:solidFill>
                  <a:srgbClr val="FFFFFF"/>
                </a:solidFill>
                <a:latin typeface="Univers 75 Black"/>
                <a:ea typeface="Univers 75 Black"/>
                <a:cs typeface="Univers 75 Black"/>
                <a:sym typeface="Univers 75 Black"/>
              </a:defRPr>
            </a:lvl1pPr>
          </a:lstStyle>
          <a:p>
            <a:r>
              <a:rPr sz="3600" b="1" dirty="0">
                <a:latin typeface="Arial" panose="020B0604020202020204" pitchFamily="34" charset="0"/>
                <a:cs typeface="Arial" panose="020B0604020202020204" pitchFamily="34" charset="0"/>
              </a:rPr>
              <a:t>345 Mil. €</a:t>
            </a:r>
          </a:p>
        </p:txBody>
      </p:sp>
      <p:grpSp>
        <p:nvGrpSpPr>
          <p:cNvPr id="2" name="Group 1">
            <a:extLst>
              <a:ext uri="{FF2B5EF4-FFF2-40B4-BE49-F238E27FC236}">
                <a16:creationId xmlns:a16="http://schemas.microsoft.com/office/drawing/2014/main" id="{09BC1F71-0AC3-0841-98CD-AEBE159197AB}"/>
              </a:ext>
            </a:extLst>
          </p:cNvPr>
          <p:cNvGrpSpPr/>
          <p:nvPr/>
        </p:nvGrpSpPr>
        <p:grpSpPr>
          <a:xfrm>
            <a:off x="577762" y="9363010"/>
            <a:ext cx="14389101" cy="1651001"/>
            <a:chOff x="577762" y="10766974"/>
            <a:chExt cx="14389101" cy="1651001"/>
          </a:xfrm>
        </p:grpSpPr>
        <p:pic>
          <p:nvPicPr>
            <p:cNvPr id="473" name="Image" descr="Image"/>
            <p:cNvPicPr>
              <a:picLocks noChangeAspect="1"/>
            </p:cNvPicPr>
            <p:nvPr/>
          </p:nvPicPr>
          <p:blipFill>
            <a:blip r:embed="rId2"/>
            <a:stretch>
              <a:fillRect/>
            </a:stretch>
          </p:blipFill>
          <p:spPr>
            <a:xfrm>
              <a:off x="577762" y="10766974"/>
              <a:ext cx="14389101" cy="1651001"/>
            </a:xfrm>
            <a:prstGeom prst="rect">
              <a:avLst/>
            </a:prstGeom>
            <a:ln w="12700">
              <a:miter lim="400000"/>
            </a:ln>
          </p:spPr>
        </p:pic>
        <p:sp>
          <p:nvSpPr>
            <p:cNvPr id="481" name="Randament"/>
            <p:cNvSpPr txBox="1"/>
            <p:nvPr/>
          </p:nvSpPr>
          <p:spPr>
            <a:xfrm>
              <a:off x="5033505" y="11325736"/>
              <a:ext cx="190892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81000" indent="-762000" defTabSz="1603375">
                <a:lnSpc>
                  <a:spcPct val="100000"/>
                </a:lnSpc>
                <a:spcBef>
                  <a:spcPts val="100"/>
                </a:spcBef>
                <a:tabLst>
                  <a:tab pos="2336800" algn="l"/>
                </a:tabLst>
                <a:defRPr sz="2800" spc="-28">
                  <a:solidFill>
                    <a:srgbClr val="000059"/>
                  </a:solidFill>
                  <a:latin typeface="Univers 55 Roman"/>
                  <a:ea typeface="Univers 55 Roman"/>
                  <a:cs typeface="Univers 55 Roman"/>
                  <a:sym typeface="Univers 55 Roman"/>
                </a:defRPr>
              </a:lvl1pPr>
            </a:lstStyle>
            <a:p>
              <a:r>
                <a:rPr lang="ro-RO" b="1" dirty="0">
                  <a:latin typeface="Arial" panose="020B0604020202020204" pitchFamily="34" charset="0"/>
                  <a:cs typeface="Arial" panose="020B0604020202020204" pitchFamily="34" charset="0"/>
                </a:rPr>
                <a:t>r</a:t>
              </a:r>
              <a:r>
                <a:rPr b="1" dirty="0" err="1">
                  <a:latin typeface="Arial" panose="020B0604020202020204" pitchFamily="34" charset="0"/>
                  <a:cs typeface="Arial" panose="020B0604020202020204" pitchFamily="34" charset="0"/>
                </a:rPr>
                <a:t>andament</a:t>
              </a:r>
              <a:endParaRPr b="1" dirty="0">
                <a:latin typeface="Arial" panose="020B0604020202020204" pitchFamily="34" charset="0"/>
                <a:cs typeface="Arial" panose="020B0604020202020204" pitchFamily="34" charset="0"/>
              </a:endParaRPr>
            </a:p>
          </p:txBody>
        </p:sp>
        <p:sp>
          <p:nvSpPr>
            <p:cNvPr id="488" name="6.63%"/>
            <p:cNvSpPr txBox="1"/>
            <p:nvPr/>
          </p:nvSpPr>
          <p:spPr>
            <a:xfrm>
              <a:off x="1277189" y="11667492"/>
              <a:ext cx="1374735" cy="6011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2438338">
                <a:defRPr sz="2800" spc="-56">
                  <a:solidFill>
                    <a:srgbClr val="FFFFFF"/>
                  </a:solidFill>
                  <a:latin typeface="Univers 75 Black"/>
                  <a:ea typeface="Univers 75 Black"/>
                  <a:cs typeface="Univers 75 Black"/>
                  <a:sym typeface="Univers 75 Black"/>
                </a:defRPr>
              </a:lvl1pPr>
            </a:lstStyle>
            <a:p>
              <a:r>
                <a:rPr sz="3600" b="1" dirty="0">
                  <a:latin typeface="Arial" panose="020B0604020202020204" pitchFamily="34" charset="0"/>
                  <a:cs typeface="Arial" panose="020B0604020202020204" pitchFamily="34" charset="0"/>
                </a:rPr>
                <a:t>6.63%</a:t>
              </a: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 name="Image" descr="Image"/>
          <p:cNvPicPr>
            <a:picLocks noChangeAspect="1"/>
          </p:cNvPicPr>
          <p:nvPr/>
        </p:nvPicPr>
        <p:blipFill>
          <a:blip r:embed="rId2"/>
          <a:stretch>
            <a:fillRect/>
          </a:stretch>
        </p:blipFill>
        <p:spPr>
          <a:xfrm>
            <a:off x="22354889" y="736790"/>
            <a:ext cx="1309095" cy="1309096"/>
          </a:xfrm>
          <a:prstGeom prst="rect">
            <a:avLst/>
          </a:prstGeom>
          <a:ln w="12700">
            <a:miter lim="400000"/>
          </a:ln>
        </p:spPr>
      </p:pic>
      <p:sp>
        <p:nvSpPr>
          <p:cNvPr id="491" name="Rectangle"/>
          <p:cNvSpPr/>
          <p:nvPr/>
        </p:nvSpPr>
        <p:spPr>
          <a:xfrm>
            <a:off x="-66755" y="756337"/>
            <a:ext cx="22263260" cy="1309098"/>
          </a:xfrm>
          <a:prstGeom prst="rect">
            <a:avLst/>
          </a:prstGeom>
          <a:solidFill>
            <a:srgbClr val="12223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92" name="Rectangle"/>
          <p:cNvSpPr/>
          <p:nvPr/>
        </p:nvSpPr>
        <p:spPr>
          <a:xfrm>
            <a:off x="2516276" y="6135683"/>
            <a:ext cx="5875489" cy="4066706"/>
          </a:xfrm>
          <a:prstGeom prst="rect">
            <a:avLst/>
          </a:prstGeom>
          <a:solidFill>
            <a:srgbClr val="12223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93" name="81,6  mil EUR"/>
          <p:cNvSpPr txBox="1"/>
          <p:nvPr/>
        </p:nvSpPr>
        <p:spPr>
          <a:xfrm>
            <a:off x="2516276" y="6754461"/>
            <a:ext cx="5365125" cy="1384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lnSpc>
                <a:spcPts val="5000"/>
              </a:lnSpc>
              <a:defRPr sz="8000" spc="-479">
                <a:solidFill>
                  <a:srgbClr val="FFFFFF"/>
                </a:solidFill>
                <a:latin typeface="Univers 75 Black"/>
                <a:ea typeface="Univers 75 Black"/>
                <a:cs typeface="Univers 75 Black"/>
                <a:sym typeface="Univers 75 Black"/>
              </a:defRPr>
            </a:pPr>
            <a:r>
              <a:rPr b="1" dirty="0">
                <a:latin typeface="Arial" panose="020B0604020202020204" pitchFamily="34" charset="0"/>
                <a:cs typeface="Arial" panose="020B0604020202020204" pitchFamily="34" charset="0"/>
              </a:rPr>
              <a:t>81,6</a:t>
            </a:r>
            <a:r>
              <a:rPr sz="4800" b="1" spc="-288" dirty="0">
                <a:latin typeface="Arial" panose="020B0604020202020204" pitchFamily="34" charset="0"/>
                <a:cs typeface="Arial" panose="020B0604020202020204" pitchFamily="34" charset="0"/>
              </a:rPr>
              <a:t> </a:t>
            </a:r>
            <a:br>
              <a:rPr sz="4800" b="1" spc="-288" dirty="0">
                <a:latin typeface="Arial" panose="020B0604020202020204" pitchFamily="34" charset="0"/>
                <a:cs typeface="Arial" panose="020B0604020202020204" pitchFamily="34" charset="0"/>
              </a:rPr>
            </a:br>
            <a:r>
              <a:rPr lang="ro-RO" sz="4800" b="1" spc="-288" dirty="0">
                <a:latin typeface="Arial" panose="020B0604020202020204" pitchFamily="34" charset="0"/>
                <a:cs typeface="Arial" panose="020B0604020202020204" pitchFamily="34" charset="0"/>
              </a:rPr>
              <a:t>Mil. </a:t>
            </a:r>
            <a:r>
              <a:rPr lang="en-US" sz="4800" b="1" dirty="0">
                <a:latin typeface="Arial" panose="020B0604020202020204" pitchFamily="34" charset="0"/>
                <a:cs typeface="Arial" panose="020B0604020202020204" pitchFamily="34" charset="0"/>
              </a:rPr>
              <a:t>€</a:t>
            </a:r>
            <a:endParaRPr sz="4800" b="1" spc="-288" dirty="0">
              <a:latin typeface="Arial" panose="020B0604020202020204" pitchFamily="34" charset="0"/>
              <a:cs typeface="Arial" panose="020B0604020202020204" pitchFamily="34" charset="0"/>
            </a:endParaRPr>
          </a:p>
        </p:txBody>
      </p:sp>
      <p:sp>
        <p:nvSpPr>
          <p:cNvPr id="494" name="Valoarea de piață a capitalului inainte de distribuirea dividendelor"/>
          <p:cNvSpPr txBox="1"/>
          <p:nvPr/>
        </p:nvSpPr>
        <p:spPr>
          <a:xfrm>
            <a:off x="3026640" y="8319437"/>
            <a:ext cx="4854761" cy="1526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a:lnSpc>
                <a:spcPts val="3700"/>
              </a:lnSpc>
              <a:defRPr sz="3200" spc="-96">
                <a:solidFill>
                  <a:srgbClr val="FFFFFF"/>
                </a:solidFill>
                <a:latin typeface="Univers 45 Light"/>
                <a:ea typeface="Univers 45 Light"/>
                <a:cs typeface="Univers 45 Light"/>
                <a:sym typeface="Univers 45 Light"/>
              </a:defRPr>
            </a:lvl1pPr>
          </a:lstStyle>
          <a:p>
            <a:r>
              <a:rPr b="1" dirty="0" err="1">
                <a:latin typeface="Arial" panose="020B0604020202020204" pitchFamily="34" charset="0"/>
                <a:cs typeface="Arial" panose="020B0604020202020204" pitchFamily="34" charset="0"/>
              </a:rPr>
              <a:t>Valoarea</a:t>
            </a:r>
            <a:r>
              <a:rPr b="1" dirty="0">
                <a:latin typeface="Arial" panose="020B0604020202020204" pitchFamily="34" charset="0"/>
                <a:cs typeface="Arial" panose="020B0604020202020204" pitchFamily="34" charset="0"/>
              </a:rPr>
              <a:t> de </a:t>
            </a:r>
            <a:r>
              <a:rPr b="1" dirty="0" err="1">
                <a:latin typeface="Arial" panose="020B0604020202020204" pitchFamily="34" charset="0"/>
                <a:cs typeface="Arial" panose="020B0604020202020204" pitchFamily="34" charset="0"/>
              </a:rPr>
              <a:t>piață</a:t>
            </a:r>
            <a:r>
              <a:rPr b="1" dirty="0">
                <a:latin typeface="Arial" panose="020B0604020202020204" pitchFamily="34" charset="0"/>
                <a:cs typeface="Arial" panose="020B0604020202020204" pitchFamily="34" charset="0"/>
              </a:rPr>
              <a:t> a </a:t>
            </a:r>
            <a:r>
              <a:rPr b="1" dirty="0" err="1">
                <a:latin typeface="Arial" panose="020B0604020202020204" pitchFamily="34" charset="0"/>
                <a:cs typeface="Arial" panose="020B0604020202020204" pitchFamily="34" charset="0"/>
              </a:rPr>
              <a:t>capitalului</a:t>
            </a:r>
            <a:r>
              <a:rPr b="1" dirty="0">
                <a:latin typeface="Arial" panose="020B0604020202020204" pitchFamily="34" charset="0"/>
                <a:cs typeface="Arial" panose="020B0604020202020204" pitchFamily="34" charset="0"/>
              </a:rPr>
              <a:t> </a:t>
            </a:r>
            <a:r>
              <a:rPr b="1" dirty="0" err="1">
                <a:latin typeface="Arial" panose="020B0604020202020204" pitchFamily="34" charset="0"/>
                <a:cs typeface="Arial" panose="020B0604020202020204" pitchFamily="34" charset="0"/>
              </a:rPr>
              <a:t>inainte</a:t>
            </a:r>
            <a:r>
              <a:rPr b="1" dirty="0">
                <a:latin typeface="Arial" panose="020B0604020202020204" pitchFamily="34" charset="0"/>
                <a:cs typeface="Arial" panose="020B0604020202020204" pitchFamily="34" charset="0"/>
              </a:rPr>
              <a:t> de </a:t>
            </a:r>
            <a:r>
              <a:rPr b="1" dirty="0" err="1">
                <a:latin typeface="Arial" panose="020B0604020202020204" pitchFamily="34" charset="0"/>
                <a:cs typeface="Arial" panose="020B0604020202020204" pitchFamily="34" charset="0"/>
              </a:rPr>
              <a:t>distribuirea</a:t>
            </a:r>
            <a:r>
              <a:rPr b="1" dirty="0">
                <a:latin typeface="Arial" panose="020B0604020202020204" pitchFamily="34" charset="0"/>
                <a:cs typeface="Arial" panose="020B0604020202020204" pitchFamily="34" charset="0"/>
              </a:rPr>
              <a:t> </a:t>
            </a:r>
            <a:r>
              <a:rPr b="1" dirty="0" err="1">
                <a:latin typeface="Arial" panose="020B0604020202020204" pitchFamily="34" charset="0"/>
                <a:cs typeface="Arial" panose="020B0604020202020204" pitchFamily="34" charset="0"/>
              </a:rPr>
              <a:t>dividendelor</a:t>
            </a:r>
            <a:endParaRPr b="1" dirty="0">
              <a:latin typeface="Arial" panose="020B0604020202020204" pitchFamily="34" charset="0"/>
              <a:cs typeface="Arial" panose="020B0604020202020204" pitchFamily="34" charset="0"/>
            </a:endParaRPr>
          </a:p>
        </p:txBody>
      </p:sp>
      <p:sp>
        <p:nvSpPr>
          <p:cNvPr id="495" name="Rectangle"/>
          <p:cNvSpPr/>
          <p:nvPr/>
        </p:nvSpPr>
        <p:spPr>
          <a:xfrm>
            <a:off x="16479401" y="6106103"/>
            <a:ext cx="5875488" cy="4066706"/>
          </a:xfrm>
          <a:prstGeom prst="rect">
            <a:avLst/>
          </a:prstGeom>
          <a:solidFill>
            <a:srgbClr val="234277"/>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grpSp>
        <p:nvGrpSpPr>
          <p:cNvPr id="2" name="Group 1">
            <a:extLst>
              <a:ext uri="{FF2B5EF4-FFF2-40B4-BE49-F238E27FC236}">
                <a16:creationId xmlns:a16="http://schemas.microsoft.com/office/drawing/2014/main" id="{161E60A7-946A-1AAD-7931-F6B8E388DE09}"/>
              </a:ext>
            </a:extLst>
          </p:cNvPr>
          <p:cNvGrpSpPr/>
          <p:nvPr/>
        </p:nvGrpSpPr>
        <p:grpSpPr>
          <a:xfrm>
            <a:off x="16328320" y="7277128"/>
            <a:ext cx="5764402" cy="2327210"/>
            <a:chOff x="9477842" y="7281042"/>
            <a:chExt cx="5764402" cy="2327210"/>
          </a:xfrm>
        </p:grpSpPr>
        <p:sp>
          <p:nvSpPr>
            <p:cNvPr id="496" name="1,87x"/>
            <p:cNvSpPr txBox="1"/>
            <p:nvPr/>
          </p:nvSpPr>
          <p:spPr>
            <a:xfrm>
              <a:off x="9477842" y="7281042"/>
              <a:ext cx="5764402" cy="8170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lnSpc>
                  <a:spcPts val="5000"/>
                </a:lnSpc>
                <a:defRPr sz="8000" spc="-479">
                  <a:solidFill>
                    <a:srgbClr val="FFFFFF"/>
                  </a:solidFill>
                  <a:latin typeface="Univers 75 Black"/>
                  <a:ea typeface="Univers 75 Black"/>
                  <a:cs typeface="Univers 75 Black"/>
                  <a:sym typeface="Univers 75 Black"/>
                </a:defRPr>
              </a:pPr>
              <a:r>
                <a:rPr b="1" dirty="0">
                  <a:latin typeface="Arial" panose="020B0604020202020204" pitchFamily="34" charset="0"/>
                  <a:cs typeface="Arial" panose="020B0604020202020204" pitchFamily="34" charset="0"/>
                </a:rPr>
                <a:t>1,87x</a:t>
              </a:r>
              <a:r>
                <a:rPr sz="4800" b="1" spc="-288" dirty="0">
                  <a:latin typeface="Arial" panose="020B0604020202020204" pitchFamily="34" charset="0"/>
                  <a:cs typeface="Arial" panose="020B0604020202020204" pitchFamily="34" charset="0"/>
                </a:rPr>
                <a:t> </a:t>
              </a:r>
            </a:p>
          </p:txBody>
        </p:sp>
        <p:sp>
          <p:nvSpPr>
            <p:cNvPr id="497" name="Valoarea de piață versus capitalul investit"/>
            <p:cNvSpPr txBox="1"/>
            <p:nvPr/>
          </p:nvSpPr>
          <p:spPr>
            <a:xfrm>
              <a:off x="9877118" y="8556682"/>
              <a:ext cx="5365126" cy="1051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ctr">
                <a:lnSpc>
                  <a:spcPts val="3700"/>
                </a:lnSpc>
                <a:defRPr sz="3200" spc="-96">
                  <a:solidFill>
                    <a:srgbClr val="FFFFFF"/>
                  </a:solidFill>
                  <a:latin typeface="Univers 45 Light"/>
                  <a:ea typeface="Univers 45 Light"/>
                  <a:cs typeface="Univers 45 Light"/>
                  <a:sym typeface="Univers 45 Light"/>
                </a:defRPr>
              </a:lvl1pPr>
            </a:lstStyle>
            <a:p>
              <a:r>
                <a:rPr b="1" dirty="0" err="1">
                  <a:latin typeface="Arial" panose="020B0604020202020204" pitchFamily="34" charset="0"/>
                  <a:cs typeface="Arial" panose="020B0604020202020204" pitchFamily="34" charset="0"/>
                </a:rPr>
                <a:t>Valoarea</a:t>
              </a:r>
              <a:r>
                <a:rPr b="1" dirty="0">
                  <a:latin typeface="Arial" panose="020B0604020202020204" pitchFamily="34" charset="0"/>
                  <a:cs typeface="Arial" panose="020B0604020202020204" pitchFamily="34" charset="0"/>
                </a:rPr>
                <a:t> de </a:t>
              </a:r>
              <a:r>
                <a:rPr b="1" dirty="0" err="1">
                  <a:latin typeface="Arial" panose="020B0604020202020204" pitchFamily="34" charset="0"/>
                  <a:cs typeface="Arial" panose="020B0604020202020204" pitchFamily="34" charset="0"/>
                </a:rPr>
                <a:t>piață</a:t>
              </a:r>
              <a:r>
                <a:rPr b="1" dirty="0">
                  <a:latin typeface="Arial" panose="020B0604020202020204" pitchFamily="34" charset="0"/>
                  <a:cs typeface="Arial" panose="020B0604020202020204" pitchFamily="34" charset="0"/>
                </a:rPr>
                <a:t> </a:t>
              </a:r>
              <a:r>
                <a:rPr lang="ro-RO" b="1" dirty="0">
                  <a:latin typeface="Arial" panose="020B0604020202020204" pitchFamily="34" charset="0"/>
                  <a:cs typeface="Arial" panose="020B0604020202020204" pitchFamily="34" charset="0"/>
                </a:rPr>
                <a:t>vs.</a:t>
              </a:r>
              <a:r>
                <a:rPr b="1" dirty="0">
                  <a:latin typeface="Arial" panose="020B0604020202020204" pitchFamily="34" charset="0"/>
                  <a:cs typeface="Arial" panose="020B0604020202020204" pitchFamily="34" charset="0"/>
                </a:rPr>
                <a:t> </a:t>
              </a:r>
              <a:r>
                <a:rPr b="1" dirty="0" err="1">
                  <a:latin typeface="Arial" panose="020B0604020202020204" pitchFamily="34" charset="0"/>
                  <a:cs typeface="Arial" panose="020B0604020202020204" pitchFamily="34" charset="0"/>
                </a:rPr>
                <a:t>capitalul</a:t>
              </a:r>
              <a:r>
                <a:rPr b="1" dirty="0">
                  <a:latin typeface="Arial" panose="020B0604020202020204" pitchFamily="34" charset="0"/>
                  <a:cs typeface="Arial" panose="020B0604020202020204" pitchFamily="34" charset="0"/>
                </a:rPr>
                <a:t> </a:t>
              </a:r>
              <a:r>
                <a:rPr b="1" dirty="0" err="1">
                  <a:latin typeface="Arial" panose="020B0604020202020204" pitchFamily="34" charset="0"/>
                  <a:cs typeface="Arial" panose="020B0604020202020204" pitchFamily="34" charset="0"/>
                </a:rPr>
                <a:t>investit</a:t>
              </a:r>
              <a:endParaRPr b="1" dirty="0">
                <a:latin typeface="Arial" panose="020B0604020202020204" pitchFamily="34" charset="0"/>
                <a:cs typeface="Arial" panose="020B0604020202020204" pitchFamily="34" charset="0"/>
              </a:endParaRPr>
            </a:p>
          </p:txBody>
        </p:sp>
      </p:grpSp>
      <p:sp>
        <p:nvSpPr>
          <p:cNvPr id="498" name="Rectangle"/>
          <p:cNvSpPr/>
          <p:nvPr/>
        </p:nvSpPr>
        <p:spPr>
          <a:xfrm>
            <a:off x="9497839" y="6106103"/>
            <a:ext cx="5875488" cy="4096286"/>
          </a:xfrm>
          <a:prstGeom prst="rect">
            <a:avLst/>
          </a:prstGeom>
          <a:solidFill>
            <a:srgbClr val="3C72C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grpSp>
        <p:nvGrpSpPr>
          <p:cNvPr id="3" name="Group 2">
            <a:extLst>
              <a:ext uri="{FF2B5EF4-FFF2-40B4-BE49-F238E27FC236}">
                <a16:creationId xmlns:a16="http://schemas.microsoft.com/office/drawing/2014/main" id="{0C692112-A78E-4ECC-8FAA-7F7300FB9014}"/>
              </a:ext>
            </a:extLst>
          </p:cNvPr>
          <p:cNvGrpSpPr/>
          <p:nvPr/>
        </p:nvGrpSpPr>
        <p:grpSpPr>
          <a:xfrm>
            <a:off x="9646229" y="7369861"/>
            <a:ext cx="5868183" cy="2569804"/>
            <a:chOff x="16328322" y="7038449"/>
            <a:chExt cx="5868183" cy="2569804"/>
          </a:xfrm>
        </p:grpSpPr>
        <p:sp>
          <p:nvSpPr>
            <p:cNvPr id="499" name="29,11%"/>
            <p:cNvSpPr txBox="1"/>
            <p:nvPr/>
          </p:nvSpPr>
          <p:spPr>
            <a:xfrm>
              <a:off x="16328322" y="7038449"/>
              <a:ext cx="5868183" cy="8170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ts val="5000"/>
                </a:lnSpc>
                <a:defRPr sz="8000" spc="-479">
                  <a:solidFill>
                    <a:srgbClr val="FFFFFF"/>
                  </a:solidFill>
                  <a:latin typeface="Univers 75 Black"/>
                  <a:ea typeface="Univers 75 Black"/>
                  <a:cs typeface="Univers 75 Black"/>
                  <a:sym typeface="Univers 75 Black"/>
                </a:defRPr>
              </a:lvl1pPr>
            </a:lstStyle>
            <a:p>
              <a:pPr algn="ctr"/>
              <a:r>
                <a:rPr b="1" dirty="0">
                  <a:latin typeface="Arial" panose="020B0604020202020204" pitchFamily="34" charset="0"/>
                  <a:cs typeface="Arial" panose="020B0604020202020204" pitchFamily="34" charset="0"/>
                </a:rPr>
                <a:t>29,11%</a:t>
              </a:r>
            </a:p>
          </p:txBody>
        </p:sp>
        <p:sp>
          <p:nvSpPr>
            <p:cNvPr id="500" name="Randamentul anual în cei șase ani de la înființare"/>
            <p:cNvSpPr txBox="1"/>
            <p:nvPr/>
          </p:nvSpPr>
          <p:spPr>
            <a:xfrm>
              <a:off x="16838685" y="8556683"/>
              <a:ext cx="4854761" cy="1051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ts val="3700"/>
                </a:lnSpc>
                <a:defRPr sz="3200" spc="-96">
                  <a:solidFill>
                    <a:srgbClr val="FFFFFF"/>
                  </a:solidFill>
                  <a:latin typeface="Univers 45 Light"/>
                  <a:ea typeface="Univers 45 Light"/>
                  <a:cs typeface="Univers 45 Light"/>
                  <a:sym typeface="Univers 45 Light"/>
                </a:defRPr>
              </a:pPr>
              <a:r>
                <a:rPr b="1" dirty="0" err="1">
                  <a:latin typeface="Arial" panose="020B0604020202020204" pitchFamily="34" charset="0"/>
                  <a:cs typeface="Arial" panose="020B0604020202020204" pitchFamily="34" charset="0"/>
                </a:rPr>
                <a:t>Randamentul</a:t>
              </a:r>
              <a:r>
                <a:rPr b="1" dirty="0">
                  <a:latin typeface="Arial" panose="020B0604020202020204" pitchFamily="34" charset="0"/>
                  <a:cs typeface="Arial" panose="020B0604020202020204" pitchFamily="34" charset="0"/>
                </a:rPr>
                <a:t> </a:t>
              </a:r>
              <a:r>
                <a:rPr b="1" dirty="0" err="1">
                  <a:latin typeface="Arial" panose="020B0604020202020204" pitchFamily="34" charset="0"/>
                  <a:cs typeface="Arial" panose="020B0604020202020204" pitchFamily="34" charset="0"/>
                </a:rPr>
                <a:t>anualizat</a:t>
              </a:r>
              <a:r>
                <a:rPr b="1" dirty="0">
                  <a:latin typeface="Arial" panose="020B0604020202020204" pitchFamily="34" charset="0"/>
                  <a:cs typeface="Arial" panose="020B0604020202020204" pitchFamily="34" charset="0"/>
                </a:rPr>
                <a:t> </a:t>
              </a:r>
              <a:r>
                <a:rPr b="1" dirty="0" err="1">
                  <a:latin typeface="Arial" panose="020B0604020202020204" pitchFamily="34" charset="0"/>
                  <a:cs typeface="Arial" panose="020B0604020202020204" pitchFamily="34" charset="0"/>
                </a:rPr>
                <a:t>în</a:t>
              </a:r>
              <a:r>
                <a:rPr b="1" dirty="0">
                  <a:latin typeface="Arial" panose="020B0604020202020204" pitchFamily="34" charset="0"/>
                  <a:cs typeface="Arial" panose="020B0604020202020204" pitchFamily="34" charset="0"/>
                </a:rPr>
                <a:t> </a:t>
              </a:r>
              <a:r>
                <a:rPr b="1" dirty="0" err="1">
                  <a:latin typeface="Arial" panose="020B0604020202020204" pitchFamily="34" charset="0"/>
                  <a:cs typeface="Arial" panose="020B0604020202020204" pitchFamily="34" charset="0"/>
                </a:rPr>
                <a:t>cei</a:t>
              </a:r>
              <a:r>
                <a:rPr b="1" dirty="0">
                  <a:latin typeface="Arial" panose="020B0604020202020204" pitchFamily="34" charset="0"/>
                  <a:cs typeface="Arial" panose="020B0604020202020204" pitchFamily="34" charset="0"/>
                </a:rPr>
                <a:t> </a:t>
              </a:r>
              <a:r>
                <a:rPr lang="ro-RO" b="1" dirty="0">
                  <a:latin typeface="Arial" panose="020B0604020202020204" pitchFamily="34" charset="0"/>
                  <a:cs typeface="Arial" panose="020B0604020202020204" pitchFamily="34" charset="0"/>
                </a:rPr>
                <a:t>6</a:t>
              </a:r>
              <a:r>
                <a:rPr b="1" dirty="0">
                  <a:latin typeface="Arial" panose="020B0604020202020204" pitchFamily="34" charset="0"/>
                  <a:cs typeface="Arial" panose="020B0604020202020204" pitchFamily="34" charset="0"/>
                </a:rPr>
                <a:t> ani de la </a:t>
              </a:r>
              <a:r>
                <a:rPr b="1" dirty="0" err="1">
                  <a:latin typeface="Arial" panose="020B0604020202020204" pitchFamily="34" charset="0"/>
                  <a:cs typeface="Arial" panose="020B0604020202020204" pitchFamily="34" charset="0"/>
                </a:rPr>
                <a:t>înființare</a:t>
              </a:r>
              <a:endParaRPr b="1" dirty="0">
                <a:latin typeface="Arial" panose="020B0604020202020204" pitchFamily="34" charset="0"/>
                <a:cs typeface="Arial" panose="020B0604020202020204" pitchFamily="34" charset="0"/>
              </a:endParaRPr>
            </a:p>
          </p:txBody>
        </p:sp>
      </p:grpSp>
      <p:sp>
        <p:nvSpPr>
          <p:cNvPr id="501" name="Performanțele  ROCA Investments în 2023,"/>
          <p:cNvSpPr txBox="1"/>
          <p:nvPr/>
        </p:nvSpPr>
        <p:spPr>
          <a:xfrm>
            <a:off x="317634" y="1051375"/>
            <a:ext cx="17373208" cy="7437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ts val="5000"/>
              </a:lnSpc>
              <a:defRPr spc="-144">
                <a:solidFill>
                  <a:srgbClr val="FFFFFF"/>
                </a:solidFill>
                <a:latin typeface="Univers 75 Black"/>
                <a:ea typeface="Univers 75 Black"/>
                <a:cs typeface="Univers 75 Black"/>
                <a:sym typeface="Univers 75 Black"/>
              </a:defRPr>
            </a:lvl1pPr>
          </a:lstStyle>
          <a:p>
            <a:r>
              <a:rPr sz="4400" b="1" dirty="0">
                <a:latin typeface="Arial" panose="020B0604020202020204" pitchFamily="34" charset="0"/>
                <a:cs typeface="Arial" panose="020B0604020202020204" pitchFamily="34" charset="0"/>
              </a:rPr>
              <a:t>PERFORMANȚELE  ROCA INVESTMENTS ÎN 2023</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0" name="Image" descr="Image"/>
          <p:cNvPicPr>
            <a:picLocks noChangeAspect="1"/>
          </p:cNvPicPr>
          <p:nvPr/>
        </p:nvPicPr>
        <p:blipFill>
          <a:blip r:embed="rId2"/>
          <a:stretch>
            <a:fillRect/>
          </a:stretch>
        </p:blipFill>
        <p:spPr>
          <a:xfrm>
            <a:off x="22354889" y="736790"/>
            <a:ext cx="1309095" cy="1309096"/>
          </a:xfrm>
          <a:prstGeom prst="rect">
            <a:avLst/>
          </a:prstGeom>
          <a:ln w="12700">
            <a:miter lim="400000"/>
          </a:ln>
        </p:spPr>
      </p:pic>
      <p:grpSp>
        <p:nvGrpSpPr>
          <p:cNvPr id="513" name="Rectangle"/>
          <p:cNvGrpSpPr/>
          <p:nvPr/>
        </p:nvGrpSpPr>
        <p:grpSpPr>
          <a:xfrm>
            <a:off x="-66755" y="756336"/>
            <a:ext cx="22263261" cy="1309100"/>
            <a:chOff x="1" y="-1"/>
            <a:chExt cx="22263260" cy="1309098"/>
          </a:xfrm>
        </p:grpSpPr>
        <p:sp>
          <p:nvSpPr>
            <p:cNvPr id="511" name="Rectangle"/>
            <p:cNvSpPr/>
            <p:nvPr/>
          </p:nvSpPr>
          <p:spPr>
            <a:xfrm>
              <a:off x="1" y="-1"/>
              <a:ext cx="22263260" cy="1309098"/>
            </a:xfrm>
            <a:prstGeom prst="rect">
              <a:avLst/>
            </a:prstGeom>
            <a:solidFill>
              <a:srgbClr val="12223D"/>
            </a:solidFill>
            <a:ln w="12700" cap="flat">
              <a:noFill/>
              <a:miter lim="400000"/>
            </a:ln>
            <a:effectLst/>
          </p:spPr>
          <p:txBody>
            <a:bodyPr wrap="square" lIns="50800" tIns="50800" rIns="50800" bIns="50800" numCol="1" anchor="ctr">
              <a:noAutofit/>
            </a:bodyPr>
            <a:lstStyle/>
            <a:p>
              <a:pPr>
                <a:lnSpc>
                  <a:spcPct val="107000"/>
                </a:lnSpc>
                <a:spcBef>
                  <a:spcPts val="0"/>
                </a:spcBef>
                <a:defRPr sz="3600">
                  <a:solidFill>
                    <a:srgbClr val="FFFFFF"/>
                  </a:solidFill>
                  <a:latin typeface="Calibri"/>
                  <a:ea typeface="Calibri"/>
                  <a:cs typeface="Calibri"/>
                  <a:sym typeface="Calibri"/>
                </a:defRPr>
              </a:pPr>
              <a:endParaRPr/>
            </a:p>
          </p:txBody>
        </p:sp>
        <p:sp>
          <p:nvSpPr>
            <p:cNvPr id="512" name="EVOLUȚIA RANDAMENTULUI"/>
            <p:cNvSpPr txBox="1"/>
            <p:nvPr/>
          </p:nvSpPr>
          <p:spPr>
            <a:xfrm>
              <a:off x="1" y="267328"/>
              <a:ext cx="22263260" cy="77444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indent="228600">
                <a:lnSpc>
                  <a:spcPct val="107000"/>
                </a:lnSpc>
                <a:spcBef>
                  <a:spcPts val="0"/>
                </a:spcBef>
                <a:defRPr sz="3600" b="1">
                  <a:solidFill>
                    <a:srgbClr val="FFFFFF"/>
                  </a:solidFill>
                  <a:latin typeface="Arial"/>
                  <a:ea typeface="Arial"/>
                  <a:cs typeface="Arial"/>
                  <a:sym typeface="Arial"/>
                </a:defRPr>
              </a:pPr>
              <a:r>
                <a:rPr sz="4400" dirty="0"/>
                <a:t>EVOLUȚIA RANDAMENTULUI </a:t>
              </a:r>
            </a:p>
          </p:txBody>
        </p:sp>
      </p:grpSp>
      <p:grpSp>
        <p:nvGrpSpPr>
          <p:cNvPr id="2" name="Group 1">
            <a:extLst>
              <a:ext uri="{FF2B5EF4-FFF2-40B4-BE49-F238E27FC236}">
                <a16:creationId xmlns:a16="http://schemas.microsoft.com/office/drawing/2014/main" id="{E491C670-E2CE-8FE4-9009-F991D741FFD2}"/>
              </a:ext>
            </a:extLst>
          </p:cNvPr>
          <p:cNvGrpSpPr/>
          <p:nvPr/>
        </p:nvGrpSpPr>
        <p:grpSpPr>
          <a:xfrm>
            <a:off x="1769165" y="2981739"/>
            <a:ext cx="20427341" cy="10217426"/>
            <a:chOff x="0" y="0"/>
            <a:chExt cx="10904929" cy="5442505"/>
          </a:xfrm>
        </p:grpSpPr>
        <p:graphicFrame>
          <p:nvGraphicFramePr>
            <p:cNvPr id="3" name="Chart 2">
              <a:extLst>
                <a:ext uri="{FF2B5EF4-FFF2-40B4-BE49-F238E27FC236}">
                  <a16:creationId xmlns:a16="http://schemas.microsoft.com/office/drawing/2014/main" id="{6F96CCA7-75F9-C695-A0A3-C8CBBBCD15BE}"/>
                </a:ext>
              </a:extLst>
            </p:cNvPr>
            <p:cNvGraphicFramePr/>
            <p:nvPr>
              <p:extLst>
                <p:ext uri="{D42A27DB-BD31-4B8C-83A1-F6EECF244321}">
                  <p14:modId xmlns:p14="http://schemas.microsoft.com/office/powerpoint/2010/main" val="2945565510"/>
                </p:ext>
              </p:extLst>
            </p:nvPr>
          </p:nvGraphicFramePr>
          <p:xfrm>
            <a:off x="0" y="0"/>
            <a:ext cx="10904929" cy="5442505"/>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4B335304-266E-CDA2-F2AB-89C9D188694B}"/>
                </a:ext>
              </a:extLst>
            </p:cNvPr>
            <p:cNvGrpSpPr/>
            <p:nvPr/>
          </p:nvGrpSpPr>
          <p:grpSpPr>
            <a:xfrm>
              <a:off x="1280049" y="903970"/>
              <a:ext cx="8707004" cy="2840093"/>
              <a:chOff x="1280049" y="903970"/>
              <a:chExt cx="8707004" cy="2840093"/>
            </a:xfrm>
          </p:grpSpPr>
          <p:cxnSp>
            <p:nvCxnSpPr>
              <p:cNvPr id="5" name="Straight Connector 4">
                <a:extLst>
                  <a:ext uri="{FF2B5EF4-FFF2-40B4-BE49-F238E27FC236}">
                    <a16:creationId xmlns:a16="http://schemas.microsoft.com/office/drawing/2014/main" id="{6995410C-BED5-4929-929E-5BF0A033E06F}"/>
                  </a:ext>
                </a:extLst>
              </p:cNvPr>
              <p:cNvCxnSpPr/>
              <p:nvPr/>
            </p:nvCxnSpPr>
            <p:spPr>
              <a:xfrm flipV="1">
                <a:off x="1280049" y="3739334"/>
                <a:ext cx="330301" cy="4729"/>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9596B700-518B-4784-914D-9B108CA14AC2}"/>
                  </a:ext>
                </a:extLst>
              </p:cNvPr>
              <p:cNvCxnSpPr/>
              <p:nvPr/>
            </p:nvCxnSpPr>
            <p:spPr>
              <a:xfrm flipV="1">
                <a:off x="2251368" y="3703570"/>
                <a:ext cx="300117" cy="4164"/>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990D16D2-AED8-4FDE-BB4E-E14E767B5DAA}"/>
                  </a:ext>
                </a:extLst>
              </p:cNvPr>
              <p:cNvCxnSpPr/>
              <p:nvPr/>
            </p:nvCxnSpPr>
            <p:spPr>
              <a:xfrm flipV="1">
                <a:off x="3179155" y="3712690"/>
                <a:ext cx="300116" cy="4164"/>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DA69EAD7-E098-46D9-9BBB-F1D0D94C7331}"/>
                  </a:ext>
                </a:extLst>
              </p:cNvPr>
              <p:cNvCxnSpPr/>
              <p:nvPr/>
            </p:nvCxnSpPr>
            <p:spPr>
              <a:xfrm flipV="1">
                <a:off x="4109813" y="2787018"/>
                <a:ext cx="308247" cy="4164"/>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4484B66C-9D72-4069-9841-0A73CA9F8F9E}"/>
                  </a:ext>
                </a:extLst>
              </p:cNvPr>
              <p:cNvCxnSpPr/>
              <p:nvPr/>
            </p:nvCxnSpPr>
            <p:spPr>
              <a:xfrm flipV="1">
                <a:off x="5042858" y="2776938"/>
                <a:ext cx="300116" cy="4164"/>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8CDEC863-26A4-4B83-A532-D653C9EDC4CD}"/>
                  </a:ext>
                </a:extLst>
              </p:cNvPr>
              <p:cNvCxnSpPr/>
              <p:nvPr/>
            </p:nvCxnSpPr>
            <p:spPr>
              <a:xfrm flipV="1">
                <a:off x="5957474" y="2408186"/>
                <a:ext cx="302176" cy="4164"/>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6532CDE-A60E-4E87-8B39-E59C71E91DBE}"/>
                  </a:ext>
                </a:extLst>
              </p:cNvPr>
              <p:cNvCxnSpPr/>
              <p:nvPr/>
            </p:nvCxnSpPr>
            <p:spPr>
              <a:xfrm flipV="1">
                <a:off x="6898539" y="2400978"/>
                <a:ext cx="302176" cy="4164"/>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2B6F881-9F0B-400D-A3DC-90DF00E22D89}"/>
                  </a:ext>
                </a:extLst>
              </p:cNvPr>
              <p:cNvCxnSpPr/>
              <p:nvPr/>
            </p:nvCxnSpPr>
            <p:spPr>
              <a:xfrm flipV="1">
                <a:off x="7824048" y="1066830"/>
                <a:ext cx="302176" cy="4164"/>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722E85D5-07A6-4A55-9DE8-CEDF0DE22732}"/>
                  </a:ext>
                </a:extLst>
              </p:cNvPr>
              <p:cNvCxnSpPr/>
              <p:nvPr/>
            </p:nvCxnSpPr>
            <p:spPr>
              <a:xfrm flipV="1">
                <a:off x="8757092" y="1059623"/>
                <a:ext cx="302176" cy="4164"/>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D808BDE-47B7-4BF1-AE0F-A7243EA9A777}"/>
                  </a:ext>
                </a:extLst>
              </p:cNvPr>
              <p:cNvCxnSpPr/>
              <p:nvPr/>
            </p:nvCxnSpPr>
            <p:spPr>
              <a:xfrm flipV="1">
                <a:off x="9684877" y="903970"/>
                <a:ext cx="302176" cy="4164"/>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 name="fundal_slide2.jpg" descr="fundal_slide2.jpg"/>
          <p:cNvPicPr>
            <a:picLocks noChangeAspect="1"/>
          </p:cNvPicPr>
          <p:nvPr/>
        </p:nvPicPr>
        <p:blipFill>
          <a:blip r:embed="rId2"/>
          <a:srcRect l="8" r="8"/>
          <a:stretch>
            <a:fillRect/>
          </a:stretch>
        </p:blipFill>
        <p:spPr>
          <a:xfrm>
            <a:off x="-256523" y="-353589"/>
            <a:ext cx="24474057" cy="14684435"/>
          </a:xfrm>
          <a:prstGeom prst="rect">
            <a:avLst/>
          </a:prstGeom>
          <a:ln w="12700">
            <a:miter lim="400000"/>
          </a:ln>
        </p:spPr>
      </p:pic>
      <p:pic>
        <p:nvPicPr>
          <p:cNvPr id="414" name="Image" descr="Image"/>
          <p:cNvPicPr>
            <a:picLocks noChangeAspect="1"/>
          </p:cNvPicPr>
          <p:nvPr/>
        </p:nvPicPr>
        <p:blipFill>
          <a:blip r:embed="rId3"/>
          <a:stretch>
            <a:fillRect/>
          </a:stretch>
        </p:blipFill>
        <p:spPr>
          <a:xfrm>
            <a:off x="22354889" y="736790"/>
            <a:ext cx="1309095" cy="1309096"/>
          </a:xfrm>
          <a:prstGeom prst="rect">
            <a:avLst/>
          </a:prstGeom>
          <a:ln w="12700">
            <a:miter lim="400000"/>
          </a:ln>
        </p:spPr>
      </p:pic>
      <p:pic>
        <p:nvPicPr>
          <p:cNvPr id="415" name="Image" descr="Image"/>
          <p:cNvPicPr>
            <a:picLocks noChangeAspect="1"/>
          </p:cNvPicPr>
          <p:nvPr/>
        </p:nvPicPr>
        <p:blipFill>
          <a:blip r:embed="rId4"/>
          <a:stretch>
            <a:fillRect/>
          </a:stretch>
        </p:blipFill>
        <p:spPr>
          <a:xfrm>
            <a:off x="1957526" y="8337546"/>
            <a:ext cx="7523041" cy="1695457"/>
          </a:xfrm>
          <a:prstGeom prst="rect">
            <a:avLst/>
          </a:prstGeom>
          <a:ln w="12700">
            <a:miter lim="400000"/>
          </a:ln>
        </p:spPr>
      </p:pic>
      <p:sp>
        <p:nvSpPr>
          <p:cNvPr id="416" name="durata îndelungată de viață a fondului"/>
          <p:cNvSpPr txBox="1"/>
          <p:nvPr/>
        </p:nvSpPr>
        <p:spPr>
          <a:xfrm>
            <a:off x="2204817" y="8906172"/>
            <a:ext cx="7028459" cy="558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825500">
              <a:lnSpc>
                <a:spcPct val="100000"/>
              </a:lnSpc>
              <a:spcBef>
                <a:spcPts val="0"/>
              </a:spcBef>
              <a:defRPr sz="3200">
                <a:solidFill>
                  <a:srgbClr val="FFFFFF"/>
                </a:solidFill>
                <a:effectLst>
                  <a:outerShdw blurRad="38100" dist="25400" dir="5400000" rotWithShape="0">
                    <a:srgbClr val="6E747A">
                      <a:alpha val="43000"/>
                    </a:srgbClr>
                  </a:outerShdw>
                </a:effectLst>
                <a:latin typeface="Arial"/>
                <a:ea typeface="Arial"/>
                <a:cs typeface="Arial"/>
                <a:sym typeface="Arial"/>
              </a:defRPr>
            </a:lvl1pPr>
          </a:lstStyle>
          <a:p>
            <a:r>
              <a:t>durata îndelungată de viață a fondului </a:t>
            </a:r>
          </a:p>
        </p:txBody>
      </p:sp>
      <p:pic>
        <p:nvPicPr>
          <p:cNvPr id="417" name="Image" descr="Image"/>
          <p:cNvPicPr>
            <a:picLocks noChangeAspect="1"/>
          </p:cNvPicPr>
          <p:nvPr/>
        </p:nvPicPr>
        <p:blipFill>
          <a:blip r:embed="rId4"/>
          <a:stretch>
            <a:fillRect/>
          </a:stretch>
        </p:blipFill>
        <p:spPr>
          <a:xfrm>
            <a:off x="1957526" y="10169121"/>
            <a:ext cx="7523041" cy="1695458"/>
          </a:xfrm>
          <a:prstGeom prst="rect">
            <a:avLst/>
          </a:prstGeom>
          <a:ln w="12700">
            <a:miter lim="400000"/>
          </a:ln>
        </p:spPr>
      </p:pic>
      <p:sp>
        <p:nvSpPr>
          <p:cNvPr id="418" name="capacitatea de a naviga prin situații dificile, cu reziliență"/>
          <p:cNvSpPr txBox="1"/>
          <p:nvPr/>
        </p:nvSpPr>
        <p:spPr>
          <a:xfrm>
            <a:off x="2357409" y="10502797"/>
            <a:ext cx="6215718" cy="1028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lnSpc>
                <a:spcPct val="100000"/>
              </a:lnSpc>
              <a:spcBef>
                <a:spcPts val="0"/>
              </a:spcBef>
              <a:defRPr sz="3200">
                <a:solidFill>
                  <a:srgbClr val="FFFFFF"/>
                </a:solidFill>
                <a:effectLst>
                  <a:outerShdw blurRad="38100" dist="25400" dir="5400000" rotWithShape="0">
                    <a:srgbClr val="6E747A">
                      <a:alpha val="43000"/>
                    </a:srgbClr>
                  </a:outerShdw>
                </a:effectLst>
                <a:latin typeface="Arial"/>
                <a:ea typeface="Arial"/>
                <a:cs typeface="Arial"/>
                <a:sym typeface="Arial"/>
              </a:defRPr>
            </a:lvl1pPr>
          </a:lstStyle>
          <a:p>
            <a:r>
              <a:t>capacitatea de a naviga prin situații dificile, cu reziliență</a:t>
            </a:r>
          </a:p>
        </p:txBody>
      </p:sp>
      <p:sp>
        <p:nvSpPr>
          <p:cNvPr id="419" name="Un model unic pe piața locală de private equity - modelul buy &amp; build, cu specific de acționar majoritar"/>
          <p:cNvSpPr txBox="1"/>
          <p:nvPr/>
        </p:nvSpPr>
        <p:spPr>
          <a:xfrm>
            <a:off x="2047996" y="2126898"/>
            <a:ext cx="9086637" cy="39950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2438338">
              <a:lnSpc>
                <a:spcPts val="6000"/>
              </a:lnSpc>
              <a:defRPr sz="6000" spc="-300">
                <a:solidFill>
                  <a:srgbClr val="FFFFFF"/>
                </a:solidFill>
                <a:latin typeface="Arial Black"/>
                <a:ea typeface="Arial Black"/>
                <a:cs typeface="Arial Black"/>
                <a:sym typeface="Arial Black"/>
              </a:defRPr>
            </a:lvl1pPr>
          </a:lstStyle>
          <a:p>
            <a:r>
              <a:rPr dirty="0"/>
              <a:t>Un model </a:t>
            </a:r>
            <a:r>
              <a:rPr dirty="0" err="1"/>
              <a:t>unic</a:t>
            </a:r>
            <a:r>
              <a:rPr dirty="0"/>
              <a:t> pe </a:t>
            </a:r>
            <a:r>
              <a:rPr dirty="0" err="1"/>
              <a:t>piața</a:t>
            </a:r>
            <a:r>
              <a:rPr dirty="0"/>
              <a:t> </a:t>
            </a:r>
            <a:r>
              <a:rPr dirty="0" err="1"/>
              <a:t>locală</a:t>
            </a:r>
            <a:r>
              <a:rPr dirty="0"/>
              <a:t> de private equity - </a:t>
            </a:r>
            <a:r>
              <a:rPr dirty="0" err="1"/>
              <a:t>modelul</a:t>
            </a:r>
            <a:r>
              <a:rPr dirty="0"/>
              <a:t> buy &amp; build, cu specific de </a:t>
            </a:r>
            <a:r>
              <a:rPr dirty="0" err="1"/>
              <a:t>acționar</a:t>
            </a:r>
            <a:r>
              <a:rPr dirty="0"/>
              <a:t> </a:t>
            </a:r>
            <a:r>
              <a:rPr dirty="0" err="1"/>
              <a:t>majoritar</a:t>
            </a:r>
            <a:endParaRPr dirty="0"/>
          </a:p>
        </p:txBody>
      </p:sp>
      <p:sp>
        <p:nvSpPr>
          <p:cNvPr id="420" name="2 elemente esențiale ne oferă un avantaj competitiv semnificativ:"/>
          <p:cNvSpPr txBox="1"/>
          <p:nvPr/>
        </p:nvSpPr>
        <p:spPr>
          <a:xfrm>
            <a:off x="2047996" y="6712997"/>
            <a:ext cx="8714517" cy="10335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2438338">
              <a:lnSpc>
                <a:spcPts val="3700"/>
              </a:lnSpc>
              <a:defRPr sz="3200" spc="-96">
                <a:solidFill>
                  <a:srgbClr val="FFFFFF"/>
                </a:solidFill>
                <a:latin typeface="Arial"/>
                <a:ea typeface="Arial"/>
                <a:cs typeface="Arial"/>
                <a:sym typeface="Arial"/>
              </a:defRPr>
            </a:lvl1pPr>
          </a:lstStyle>
          <a:p>
            <a:r>
              <a:t>2 elemente esențiale ne oferă un avantaj competitiv semnificativ:</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9" name="fundal_verso.jpg" descr="fundal_verso.jpg"/>
          <p:cNvPicPr>
            <a:picLocks noChangeAspect="1"/>
          </p:cNvPicPr>
          <p:nvPr/>
        </p:nvPicPr>
        <p:blipFill rotWithShape="1">
          <a:blip r:embed="rId2"/>
          <a:srcRect l="8" r="8" b="24686"/>
          <a:stretch/>
        </p:blipFill>
        <p:spPr>
          <a:xfrm>
            <a:off x="0" y="0"/>
            <a:ext cx="24384000" cy="13716000"/>
          </a:xfrm>
          <a:prstGeom prst="rect">
            <a:avLst/>
          </a:prstGeom>
          <a:ln w="12700">
            <a:miter lim="400000"/>
          </a:ln>
        </p:spPr>
      </p:pic>
      <p:pic>
        <p:nvPicPr>
          <p:cNvPr id="530" name="Image" descr="Image"/>
          <p:cNvPicPr>
            <a:picLocks noChangeAspect="1"/>
          </p:cNvPicPr>
          <p:nvPr/>
        </p:nvPicPr>
        <p:blipFill>
          <a:blip r:embed="rId3"/>
          <a:stretch>
            <a:fillRect/>
          </a:stretch>
        </p:blipFill>
        <p:spPr>
          <a:xfrm>
            <a:off x="22354889" y="674793"/>
            <a:ext cx="1309095" cy="1309096"/>
          </a:xfrm>
          <a:prstGeom prst="rect">
            <a:avLst/>
          </a:prstGeom>
          <a:ln w="12700">
            <a:miter lim="400000"/>
          </a:ln>
        </p:spPr>
      </p:pic>
      <p:grpSp>
        <p:nvGrpSpPr>
          <p:cNvPr id="533" name="Rectangle"/>
          <p:cNvGrpSpPr/>
          <p:nvPr/>
        </p:nvGrpSpPr>
        <p:grpSpPr>
          <a:xfrm>
            <a:off x="101600" y="674791"/>
            <a:ext cx="21962204" cy="1309100"/>
            <a:chOff x="1" y="-1"/>
            <a:chExt cx="22263260" cy="1309098"/>
          </a:xfrm>
        </p:grpSpPr>
        <p:sp>
          <p:nvSpPr>
            <p:cNvPr id="531" name="Rectangle"/>
            <p:cNvSpPr/>
            <p:nvPr/>
          </p:nvSpPr>
          <p:spPr>
            <a:xfrm>
              <a:off x="1" y="-1"/>
              <a:ext cx="22263260" cy="1309098"/>
            </a:xfrm>
            <a:prstGeom prst="rect">
              <a:avLst/>
            </a:prstGeom>
            <a:solidFill>
              <a:srgbClr val="12223D"/>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532" name="3. CE URMEAZA – TARGET 2026"/>
            <p:cNvSpPr txBox="1"/>
            <p:nvPr/>
          </p:nvSpPr>
          <p:spPr>
            <a:xfrm>
              <a:off x="1" y="264700"/>
              <a:ext cx="22263260" cy="7797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pPr algn="l"/>
              <a:r>
                <a:rPr sz="4400" b="1" dirty="0"/>
                <a:t>CE URMEAZ</a:t>
              </a:r>
              <a:r>
                <a:rPr lang="ro-RO" sz="4400" b="1" dirty="0"/>
                <a:t>Ă</a:t>
              </a:r>
              <a:r>
                <a:rPr lang="en-US" sz="4400" b="1" dirty="0"/>
                <a:t>:</a:t>
              </a:r>
              <a:r>
                <a:rPr sz="4400" b="1" dirty="0"/>
                <a:t> </a:t>
              </a:r>
              <a:r>
                <a:rPr lang="ro-RO" sz="4400" b="1" dirty="0"/>
                <a:t>ROCA INVESTMENTS - </a:t>
              </a:r>
              <a:r>
                <a:rPr sz="4400" b="1" dirty="0"/>
                <a:t>2026</a:t>
              </a:r>
            </a:p>
          </p:txBody>
        </p:sp>
      </p:grpSp>
      <p:sp>
        <p:nvSpPr>
          <p:cNvPr id="536" name="Anul 2026 se anunță a fi un moment definitoriu în evoluția noastră, un punct de inflexiune ce va marca atingerea unor obiective ambițioase și consolidarea poziției noastre pe piață."/>
          <p:cNvSpPr txBox="1"/>
          <p:nvPr/>
        </p:nvSpPr>
        <p:spPr>
          <a:xfrm>
            <a:off x="1361881" y="4682609"/>
            <a:ext cx="8885964" cy="66274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571500" indent="-571500">
              <a:lnSpc>
                <a:spcPct val="100000"/>
              </a:lnSpc>
              <a:spcBef>
                <a:spcPts val="0"/>
              </a:spcBef>
              <a:buSzPct val="100000"/>
              <a:buFont typeface="Wingdings" panose="05000000000000000000" pitchFamily="2" charset="2"/>
              <a:buChar char="Ø"/>
              <a:defRPr sz="4000" spc="-84">
                <a:solidFill>
                  <a:srgbClr val="12223D"/>
                </a:solidFill>
                <a:latin typeface="Univers 55 Roman"/>
                <a:ea typeface="Univers 55 Roman"/>
                <a:cs typeface="Univers 55 Roman"/>
                <a:sym typeface="Univers 55 Roman"/>
              </a:defRPr>
            </a:pPr>
            <a:r>
              <a:rPr sz="4000" b="1" spc="-84" dirty="0">
                <a:solidFill>
                  <a:srgbClr val="12223D"/>
                </a:solidFill>
                <a:latin typeface="Arial" panose="020B0604020202020204" pitchFamily="34" charset="0"/>
                <a:cs typeface="Arial" panose="020B0604020202020204" pitchFamily="34" charset="0"/>
              </a:rPr>
              <a:t>150 </a:t>
            </a:r>
            <a:r>
              <a:rPr lang="en-US" sz="4000" b="1" spc="-84" dirty="0">
                <a:solidFill>
                  <a:srgbClr val="12223D"/>
                </a:solidFill>
                <a:latin typeface="Arial" panose="020B0604020202020204" pitchFamily="34" charset="0"/>
                <a:cs typeface="Arial" panose="020B0604020202020204" pitchFamily="34" charset="0"/>
              </a:rPr>
              <a:t>Mil. </a:t>
            </a:r>
            <a:r>
              <a:rPr sz="4000" b="1" spc="-84" dirty="0">
                <a:solidFill>
                  <a:srgbClr val="12223D"/>
                </a:solidFill>
                <a:latin typeface="Arial" panose="020B0604020202020204" pitchFamily="34" charset="0"/>
                <a:cs typeface="Arial" panose="020B0604020202020204" pitchFamily="34" charset="0"/>
              </a:rPr>
              <a:t>€ </a:t>
            </a:r>
            <a:r>
              <a:rPr lang="en-US" sz="3200" spc="-84" dirty="0" err="1">
                <a:solidFill>
                  <a:srgbClr val="12223D"/>
                </a:solidFill>
                <a:latin typeface="Arial" panose="020B0604020202020204" pitchFamily="34" charset="0"/>
                <a:cs typeface="Arial" panose="020B0604020202020204" pitchFamily="34" charset="0"/>
              </a:rPr>
              <a:t>valoare</a:t>
            </a:r>
            <a:r>
              <a:rPr lang="en-US" sz="3200" spc="-84" dirty="0">
                <a:solidFill>
                  <a:srgbClr val="12223D"/>
                </a:solidFill>
                <a:latin typeface="Arial" panose="020B0604020202020204" pitchFamily="34" charset="0"/>
                <a:cs typeface="Arial" panose="020B0604020202020204" pitchFamily="34" charset="0"/>
              </a:rPr>
              <a:t> de </a:t>
            </a:r>
            <a:r>
              <a:rPr lang="en-US" sz="3200" spc="-84" dirty="0" err="1">
                <a:solidFill>
                  <a:srgbClr val="12223D"/>
                </a:solidFill>
                <a:latin typeface="Arial" panose="020B0604020202020204" pitchFamily="34" charset="0"/>
                <a:cs typeface="Arial" panose="020B0604020202020204" pitchFamily="34" charset="0"/>
              </a:rPr>
              <a:t>piață</a:t>
            </a:r>
            <a:r>
              <a:rPr lang="en-US" sz="3200" spc="-84" dirty="0">
                <a:solidFill>
                  <a:srgbClr val="12223D"/>
                </a:solidFill>
                <a:latin typeface="Arial" panose="020B0604020202020204" pitchFamily="34" charset="0"/>
                <a:cs typeface="Arial" panose="020B0604020202020204" pitchFamily="34" charset="0"/>
              </a:rPr>
              <a:t>  </a:t>
            </a:r>
            <a:endParaRPr lang="ro-RO" sz="3200" spc="-84" dirty="0">
              <a:solidFill>
                <a:srgbClr val="12223D"/>
              </a:solidFill>
              <a:latin typeface="Arial" panose="020B0604020202020204" pitchFamily="34" charset="0"/>
              <a:cs typeface="Arial" panose="020B0604020202020204" pitchFamily="34" charset="0"/>
            </a:endParaRPr>
          </a:p>
          <a:p>
            <a:pPr marL="571500" indent="-571500">
              <a:lnSpc>
                <a:spcPct val="100000"/>
              </a:lnSpc>
              <a:spcBef>
                <a:spcPts val="0"/>
              </a:spcBef>
              <a:buSzPct val="100000"/>
              <a:buFont typeface="Wingdings" panose="05000000000000000000" pitchFamily="2" charset="2"/>
              <a:buChar char="Ø"/>
              <a:defRPr sz="4000" spc="-84">
                <a:solidFill>
                  <a:srgbClr val="12223D"/>
                </a:solidFill>
                <a:latin typeface="Univers 55 Roman"/>
                <a:ea typeface="Univers 55 Roman"/>
                <a:cs typeface="Univers 55 Roman"/>
                <a:sym typeface="Univers 55 Roman"/>
              </a:defRPr>
            </a:pPr>
            <a:endParaRPr lang="en-US" sz="4000" b="1" spc="-84" dirty="0">
              <a:solidFill>
                <a:srgbClr val="12223D"/>
              </a:solidFill>
              <a:latin typeface="Arial" panose="020B0604020202020204" pitchFamily="34" charset="0"/>
              <a:cs typeface="Arial" panose="020B0604020202020204" pitchFamily="34" charset="0"/>
              <a:sym typeface="Univers 55 Roman"/>
            </a:endParaRPr>
          </a:p>
          <a:p>
            <a:pPr marL="571500" indent="-571500">
              <a:lnSpc>
                <a:spcPct val="100000"/>
              </a:lnSpc>
              <a:spcBef>
                <a:spcPts val="0"/>
              </a:spcBef>
              <a:buSzPct val="100000"/>
              <a:buFont typeface="Wingdings" panose="05000000000000000000" pitchFamily="2" charset="2"/>
              <a:buChar char="Ø"/>
              <a:defRPr sz="4000" spc="-84">
                <a:solidFill>
                  <a:srgbClr val="12223D"/>
                </a:solidFill>
                <a:latin typeface="Univers 55 Roman"/>
                <a:ea typeface="Univers 55 Roman"/>
                <a:cs typeface="Univers 55 Roman"/>
                <a:sym typeface="Univers 55 Roman"/>
              </a:defRPr>
            </a:pPr>
            <a:r>
              <a:rPr lang="ro-RO" sz="4000" b="1" spc="-84" dirty="0">
                <a:solidFill>
                  <a:srgbClr val="12223D"/>
                </a:solidFill>
                <a:latin typeface="Arial" panose="020B0604020202020204" pitchFamily="34" charset="0"/>
                <a:cs typeface="Arial" panose="020B0604020202020204" pitchFamily="34" charset="0"/>
              </a:rPr>
              <a:t>30</a:t>
            </a:r>
            <a:r>
              <a:rPr sz="4000" b="1" spc="-84" dirty="0">
                <a:solidFill>
                  <a:srgbClr val="12223D"/>
                </a:solidFill>
                <a:latin typeface="Arial" panose="020B0604020202020204" pitchFamily="34" charset="0"/>
                <a:cs typeface="Arial" panose="020B0604020202020204" pitchFamily="34" charset="0"/>
                <a:sym typeface="Arial"/>
              </a:rPr>
              <a:t> </a:t>
            </a:r>
            <a:r>
              <a:rPr lang="en-US" sz="4000" b="1" spc="-84" dirty="0">
                <a:solidFill>
                  <a:srgbClr val="12223D"/>
                </a:solidFill>
                <a:latin typeface="Arial" panose="020B0604020202020204" pitchFamily="34" charset="0"/>
                <a:cs typeface="Arial" panose="020B0604020202020204" pitchFamily="34" charset="0"/>
                <a:sym typeface="Arial"/>
              </a:rPr>
              <a:t>M</a:t>
            </a:r>
            <a:r>
              <a:rPr sz="4000" b="1" spc="-84" dirty="0">
                <a:solidFill>
                  <a:srgbClr val="12223D"/>
                </a:solidFill>
                <a:latin typeface="Arial" panose="020B0604020202020204" pitchFamily="34" charset="0"/>
                <a:cs typeface="Arial" panose="020B0604020202020204" pitchFamily="34" charset="0"/>
                <a:sym typeface="Arial"/>
              </a:rPr>
              <a:t>il</a:t>
            </a:r>
            <a:r>
              <a:rPr lang="en-US" sz="4000" b="1" spc="-84" dirty="0">
                <a:solidFill>
                  <a:srgbClr val="12223D"/>
                </a:solidFill>
                <a:latin typeface="Arial" panose="020B0604020202020204" pitchFamily="34" charset="0"/>
                <a:cs typeface="Arial" panose="020B0604020202020204" pitchFamily="34" charset="0"/>
                <a:sym typeface="Arial"/>
              </a:rPr>
              <a:t>.</a:t>
            </a:r>
            <a:r>
              <a:rPr sz="4000" b="1" spc="-84" dirty="0">
                <a:solidFill>
                  <a:srgbClr val="12223D"/>
                </a:solidFill>
                <a:latin typeface="Arial" panose="020B0604020202020204" pitchFamily="34" charset="0"/>
                <a:cs typeface="Arial" panose="020B0604020202020204" pitchFamily="34" charset="0"/>
                <a:sym typeface="Arial"/>
              </a:rPr>
              <a:t> € </a:t>
            </a:r>
            <a:r>
              <a:rPr lang="ro-RO" sz="4000" b="1" spc="-84" dirty="0">
                <a:solidFill>
                  <a:srgbClr val="12223D"/>
                </a:solidFill>
                <a:latin typeface="Arial" panose="020B0604020202020204" pitchFamily="34" charset="0"/>
                <a:cs typeface="Arial" panose="020B0604020202020204" pitchFamily="34" charset="0"/>
                <a:sym typeface="Arial"/>
              </a:rPr>
              <a:t> din 2 majorări de </a:t>
            </a:r>
            <a:r>
              <a:rPr sz="4000" b="1" spc="-84" dirty="0">
                <a:solidFill>
                  <a:srgbClr val="12223D"/>
                </a:solidFill>
                <a:latin typeface="Arial" panose="020B0604020202020204" pitchFamily="34" charset="0"/>
                <a:cs typeface="Arial" panose="020B0604020202020204" pitchFamily="34" charset="0"/>
                <a:sym typeface="Arial"/>
              </a:rPr>
              <a:t>capital </a:t>
            </a:r>
            <a:endParaRPr lang="en-US" sz="4000" b="1" spc="-84" dirty="0">
              <a:solidFill>
                <a:srgbClr val="12223D"/>
              </a:solidFill>
              <a:latin typeface="Arial" panose="020B0604020202020204" pitchFamily="34" charset="0"/>
              <a:cs typeface="Arial" panose="020B0604020202020204" pitchFamily="34" charset="0"/>
              <a:sym typeface="Arial"/>
            </a:endParaRPr>
          </a:p>
          <a:p>
            <a:pPr>
              <a:lnSpc>
                <a:spcPct val="100000"/>
              </a:lnSpc>
              <a:spcBef>
                <a:spcPts val="0"/>
              </a:spcBef>
              <a:buSzPct val="100000"/>
              <a:defRPr sz="4000" spc="-84">
                <a:solidFill>
                  <a:srgbClr val="12223D"/>
                </a:solidFill>
                <a:latin typeface="Univers 55 Roman"/>
                <a:ea typeface="Univers 55 Roman"/>
                <a:cs typeface="Univers 55 Roman"/>
                <a:sym typeface="Univers 55 Roman"/>
              </a:defRPr>
            </a:pPr>
            <a:r>
              <a:rPr sz="3200" spc="-84" dirty="0" err="1">
                <a:solidFill>
                  <a:srgbClr val="12223D"/>
                </a:solidFill>
                <a:latin typeface="Arial" panose="020B0604020202020204" pitchFamily="34" charset="0"/>
                <a:cs typeface="Arial" panose="020B0604020202020204" pitchFamily="34" charset="0"/>
                <a:sym typeface="Arial"/>
              </a:rPr>
              <a:t>pentru</a:t>
            </a:r>
            <a:r>
              <a:rPr sz="3200" spc="-84" dirty="0">
                <a:solidFill>
                  <a:srgbClr val="12223D"/>
                </a:solidFill>
                <a:latin typeface="Arial" panose="020B0604020202020204" pitchFamily="34" charset="0"/>
                <a:cs typeface="Arial" panose="020B0604020202020204" pitchFamily="34" charset="0"/>
                <a:sym typeface="Arial"/>
              </a:rPr>
              <a:t> </a:t>
            </a:r>
            <a:r>
              <a:rPr sz="3200" spc="-84" dirty="0" err="1">
                <a:solidFill>
                  <a:srgbClr val="12223D"/>
                </a:solidFill>
                <a:latin typeface="Arial" panose="020B0604020202020204" pitchFamily="34" charset="0"/>
                <a:cs typeface="Arial" panose="020B0604020202020204" pitchFamily="34" charset="0"/>
                <a:sym typeface="Arial"/>
              </a:rPr>
              <a:t>finanțarea</a:t>
            </a:r>
            <a:r>
              <a:rPr sz="3200" spc="-84" dirty="0">
                <a:solidFill>
                  <a:srgbClr val="12223D"/>
                </a:solidFill>
                <a:latin typeface="Arial" panose="020B0604020202020204" pitchFamily="34" charset="0"/>
                <a:cs typeface="Arial" panose="020B0604020202020204" pitchFamily="34" charset="0"/>
                <a:sym typeface="Arial"/>
              </a:rPr>
              <a:t> </a:t>
            </a:r>
            <a:r>
              <a:rPr sz="3200" spc="-84" dirty="0" err="1">
                <a:solidFill>
                  <a:srgbClr val="12223D"/>
                </a:solidFill>
                <a:latin typeface="Arial" panose="020B0604020202020204" pitchFamily="34" charset="0"/>
                <a:cs typeface="Arial" panose="020B0604020202020204" pitchFamily="34" charset="0"/>
                <a:sym typeface="Arial"/>
              </a:rPr>
              <a:t>și</a:t>
            </a:r>
            <a:r>
              <a:rPr sz="3200" spc="-84" dirty="0">
                <a:solidFill>
                  <a:srgbClr val="12223D"/>
                </a:solidFill>
                <a:latin typeface="Arial" panose="020B0604020202020204" pitchFamily="34" charset="0"/>
                <a:cs typeface="Arial" panose="020B0604020202020204" pitchFamily="34" charset="0"/>
                <a:sym typeface="Arial"/>
              </a:rPr>
              <a:t> </a:t>
            </a:r>
            <a:r>
              <a:rPr sz="3200" spc="-84" dirty="0" err="1">
                <a:solidFill>
                  <a:srgbClr val="12223D"/>
                </a:solidFill>
                <a:latin typeface="Arial" panose="020B0604020202020204" pitchFamily="34" charset="0"/>
                <a:cs typeface="Arial" panose="020B0604020202020204" pitchFamily="34" charset="0"/>
                <a:sym typeface="Arial"/>
              </a:rPr>
              <a:t>dezvoltarea</a:t>
            </a:r>
            <a:r>
              <a:rPr sz="3200" spc="-84" dirty="0">
                <a:solidFill>
                  <a:srgbClr val="12223D"/>
                </a:solidFill>
                <a:latin typeface="Arial" panose="020B0604020202020204" pitchFamily="34" charset="0"/>
                <a:cs typeface="Arial" panose="020B0604020202020204" pitchFamily="34" charset="0"/>
                <a:sym typeface="Arial"/>
              </a:rPr>
              <a:t> </a:t>
            </a:r>
            <a:r>
              <a:rPr sz="3200" spc="-84" dirty="0" err="1">
                <a:solidFill>
                  <a:srgbClr val="12223D"/>
                </a:solidFill>
                <a:latin typeface="Arial" panose="020B0604020202020204" pitchFamily="34" charset="0"/>
                <a:cs typeface="Arial" panose="020B0604020202020204" pitchFamily="34" charset="0"/>
                <a:sym typeface="Arial"/>
              </a:rPr>
              <a:t>ecosistemului</a:t>
            </a:r>
            <a:r>
              <a:rPr sz="3200" spc="-84" dirty="0">
                <a:solidFill>
                  <a:srgbClr val="12223D"/>
                </a:solidFill>
                <a:latin typeface="Arial" panose="020B0604020202020204" pitchFamily="34" charset="0"/>
                <a:cs typeface="Arial" panose="020B0604020202020204" pitchFamily="34" charset="0"/>
                <a:sym typeface="Arial"/>
              </a:rPr>
              <a:t> de </a:t>
            </a:r>
            <a:r>
              <a:rPr sz="3200" spc="-84" dirty="0" err="1">
                <a:solidFill>
                  <a:srgbClr val="12223D"/>
                </a:solidFill>
                <a:latin typeface="Arial" panose="020B0604020202020204" pitchFamily="34" charset="0"/>
                <a:cs typeface="Arial" panose="020B0604020202020204" pitchFamily="34" charset="0"/>
                <a:sym typeface="Arial"/>
              </a:rPr>
              <a:t>companii</a:t>
            </a:r>
            <a:r>
              <a:rPr sz="3200" spc="-84" dirty="0">
                <a:solidFill>
                  <a:srgbClr val="12223D"/>
                </a:solidFill>
                <a:latin typeface="Arial" panose="020B0604020202020204" pitchFamily="34" charset="0"/>
                <a:cs typeface="Arial" panose="020B0604020202020204" pitchFamily="34" charset="0"/>
                <a:sym typeface="Arial"/>
              </a:rPr>
              <a:t> din </a:t>
            </a:r>
            <a:r>
              <a:rPr sz="3200" spc="-84" dirty="0" err="1">
                <a:solidFill>
                  <a:srgbClr val="12223D"/>
                </a:solidFill>
                <a:latin typeface="Arial" panose="020B0604020202020204" pitchFamily="34" charset="0"/>
                <a:cs typeface="Arial" panose="020B0604020202020204" pitchFamily="34" charset="0"/>
                <a:sym typeface="Arial"/>
              </a:rPr>
              <a:t>portofoliu</a:t>
            </a:r>
            <a:endParaRPr sz="3200" spc="-84" dirty="0">
              <a:solidFill>
                <a:srgbClr val="12223D"/>
              </a:solidFill>
              <a:latin typeface="Arial" panose="020B0604020202020204" pitchFamily="34" charset="0"/>
              <a:cs typeface="Arial" panose="020B0604020202020204" pitchFamily="34" charset="0"/>
              <a:sym typeface="Arial"/>
            </a:endParaRPr>
          </a:p>
          <a:p>
            <a:pPr marL="571500" indent="-571500">
              <a:lnSpc>
                <a:spcPct val="100000"/>
              </a:lnSpc>
              <a:spcBef>
                <a:spcPts val="0"/>
              </a:spcBef>
              <a:buSzPct val="100000"/>
              <a:buFont typeface="Wingdings" panose="05000000000000000000" pitchFamily="2" charset="2"/>
              <a:buChar char="Ø"/>
              <a:defRPr sz="4000" spc="-84">
                <a:solidFill>
                  <a:srgbClr val="12223D"/>
                </a:solidFill>
                <a:latin typeface="Univers 55 Roman"/>
                <a:ea typeface="Univers 55 Roman"/>
                <a:cs typeface="Univers 55 Roman"/>
                <a:sym typeface="Univers 55 Roman"/>
              </a:defRPr>
            </a:pPr>
            <a:endParaRPr lang="ro-RO" b="1" dirty="0">
              <a:latin typeface="Arial" panose="020B0604020202020204" pitchFamily="34" charset="0"/>
              <a:cs typeface="Arial" panose="020B0604020202020204" pitchFamily="34" charset="0"/>
            </a:endParaRPr>
          </a:p>
          <a:p>
            <a:pPr marL="571500" indent="-571500">
              <a:lnSpc>
                <a:spcPct val="100000"/>
              </a:lnSpc>
              <a:spcBef>
                <a:spcPts val="0"/>
              </a:spcBef>
              <a:buSzPct val="100000"/>
              <a:buFont typeface="Wingdings" panose="05000000000000000000" pitchFamily="2" charset="2"/>
              <a:buChar char="Ø"/>
              <a:defRPr sz="4000" spc="-84">
                <a:solidFill>
                  <a:srgbClr val="12223D"/>
                </a:solidFill>
                <a:latin typeface="Univers 55 Roman"/>
                <a:ea typeface="Univers 55 Roman"/>
                <a:cs typeface="Univers 55 Roman"/>
                <a:sym typeface="Univers 55 Roman"/>
              </a:defRPr>
            </a:pPr>
            <a:r>
              <a:rPr b="1" dirty="0">
                <a:latin typeface="Arial" panose="020B0604020202020204" pitchFamily="34" charset="0"/>
                <a:cs typeface="Arial" panose="020B0604020202020204" pitchFamily="34" charset="0"/>
              </a:rPr>
              <a:t>20</a:t>
            </a:r>
            <a:r>
              <a:rPr lang="ro-RO" b="1" dirty="0">
                <a:latin typeface="Arial" panose="020B0604020202020204" pitchFamily="34" charset="0"/>
                <a:cs typeface="Arial" panose="020B0604020202020204" pitchFamily="34" charset="0"/>
              </a:rPr>
              <a:t>%</a:t>
            </a:r>
            <a:r>
              <a:rPr b="1" dirty="0">
                <a:latin typeface="Arial" panose="020B0604020202020204" pitchFamily="34" charset="0"/>
                <a:cs typeface="Arial" panose="020B0604020202020204" pitchFamily="34" charset="0"/>
              </a:rPr>
              <a:t> IRR </a:t>
            </a:r>
            <a:endParaRPr b="1" spc="-120" dirty="0">
              <a:latin typeface="Arial" panose="020B0604020202020204" pitchFamily="34" charset="0"/>
              <a:cs typeface="Arial" panose="020B0604020202020204" pitchFamily="34" charset="0"/>
            </a:endParaRPr>
          </a:p>
          <a:p>
            <a:pPr marL="571500" indent="-571500">
              <a:lnSpc>
                <a:spcPct val="100000"/>
              </a:lnSpc>
              <a:spcBef>
                <a:spcPts val="0"/>
              </a:spcBef>
              <a:buSzPct val="100000"/>
              <a:buFont typeface="Wingdings" panose="05000000000000000000" pitchFamily="2" charset="2"/>
              <a:buChar char="Ø"/>
              <a:defRPr sz="4000" spc="-84">
                <a:solidFill>
                  <a:srgbClr val="12223D"/>
                </a:solidFill>
                <a:latin typeface="Univers 55 Roman"/>
                <a:ea typeface="Univers 55 Roman"/>
                <a:cs typeface="Univers 55 Roman"/>
                <a:sym typeface="Univers 55 Roman"/>
              </a:defRPr>
            </a:pPr>
            <a:endParaRPr lang="ro-RO" dirty="0">
              <a:latin typeface="Arial" panose="020B0604020202020204" pitchFamily="34" charset="0"/>
              <a:cs typeface="Arial" panose="020B0604020202020204" pitchFamily="34" charset="0"/>
            </a:endParaRPr>
          </a:p>
          <a:p>
            <a:pPr marL="571500" indent="-571500">
              <a:lnSpc>
                <a:spcPct val="100000"/>
              </a:lnSpc>
              <a:spcBef>
                <a:spcPts val="0"/>
              </a:spcBef>
              <a:buSzPct val="100000"/>
              <a:buFont typeface="Wingdings" panose="05000000000000000000" pitchFamily="2" charset="2"/>
              <a:buChar char="Ø"/>
              <a:defRPr sz="4000" spc="-84">
                <a:solidFill>
                  <a:srgbClr val="12223D"/>
                </a:solidFill>
                <a:latin typeface="Univers 55 Roman"/>
                <a:ea typeface="Univers 55 Roman"/>
                <a:cs typeface="Univers 55 Roman"/>
                <a:sym typeface="Univers 55 Roman"/>
              </a:defRPr>
            </a:pPr>
            <a:r>
              <a:rPr lang="ro-RO" b="1" dirty="0">
                <a:latin typeface="Arial" panose="020B0604020202020204" pitchFamily="34" charset="0"/>
                <a:cs typeface="Arial" panose="020B0604020202020204" pitchFamily="34" charset="0"/>
              </a:rPr>
              <a:t>3 holdinguri</a:t>
            </a:r>
            <a:endParaRPr lang="ro-RO" b="1" spc="-120" dirty="0">
              <a:latin typeface="Arial" panose="020B0604020202020204" pitchFamily="34" charset="0"/>
              <a:cs typeface="Arial" panose="020B0604020202020204" pitchFamily="34" charset="0"/>
            </a:endParaRPr>
          </a:p>
          <a:p>
            <a:pPr marL="571500" indent="-571500">
              <a:lnSpc>
                <a:spcPct val="100000"/>
              </a:lnSpc>
              <a:spcBef>
                <a:spcPts val="0"/>
              </a:spcBef>
              <a:buSzPct val="100000"/>
              <a:buFont typeface="Wingdings" panose="05000000000000000000" pitchFamily="2" charset="2"/>
              <a:buChar char="Ø"/>
              <a:defRPr sz="4000" spc="-84">
                <a:solidFill>
                  <a:srgbClr val="12223D"/>
                </a:solidFill>
                <a:latin typeface="Univers 55 Roman"/>
                <a:ea typeface="Univers 55 Roman"/>
                <a:cs typeface="Univers 55 Roman"/>
                <a:sym typeface="Univers 55 Roman"/>
              </a:defRPr>
            </a:pPr>
            <a:endParaRPr lang="ro-RO" dirty="0">
              <a:latin typeface="Arial" panose="020B0604020202020204" pitchFamily="34" charset="0"/>
              <a:cs typeface="Arial" panose="020B0604020202020204" pitchFamily="34" charset="0"/>
            </a:endParaRPr>
          </a:p>
          <a:p>
            <a:pPr marL="571500" indent="-571500">
              <a:lnSpc>
                <a:spcPct val="100000"/>
              </a:lnSpc>
              <a:spcBef>
                <a:spcPts val="0"/>
              </a:spcBef>
              <a:buSzPct val="100000"/>
              <a:buFont typeface="Wingdings" panose="05000000000000000000" pitchFamily="2" charset="2"/>
              <a:buChar char="Ø"/>
              <a:defRPr sz="4000" spc="-84">
                <a:solidFill>
                  <a:srgbClr val="12223D"/>
                </a:solidFill>
                <a:latin typeface="Univers 55 Roman"/>
                <a:ea typeface="Univers 55 Roman"/>
                <a:cs typeface="Univers 55 Roman"/>
                <a:sym typeface="Univers 55 Roman"/>
              </a:defRPr>
            </a:pPr>
            <a:r>
              <a:rPr lang="ro-RO" b="1" dirty="0">
                <a:latin typeface="Arial" panose="020B0604020202020204" pitchFamily="34" charset="0"/>
                <a:cs typeface="Arial" panose="020B0604020202020204" pitchFamily="34" charset="0"/>
              </a:rPr>
              <a:t>IPO</a:t>
            </a:r>
            <a:endParaRPr b="1" dirty="0">
              <a:latin typeface="Arial" panose="020B0604020202020204" pitchFamily="34" charset="0"/>
              <a:cs typeface="Arial" panose="020B0604020202020204" pitchFamily="34" charset="0"/>
            </a:endParaRPr>
          </a:p>
        </p:txBody>
      </p:sp>
      <p:pic>
        <p:nvPicPr>
          <p:cNvPr id="2" name="Image" descr="Image">
            <a:extLst>
              <a:ext uri="{FF2B5EF4-FFF2-40B4-BE49-F238E27FC236}">
                <a16:creationId xmlns:a16="http://schemas.microsoft.com/office/drawing/2014/main" id="{162438DC-E3F3-743C-027B-C4BAFD75ABCB}"/>
              </a:ext>
            </a:extLst>
          </p:cNvPr>
          <p:cNvPicPr>
            <a:picLocks noChangeAspect="1"/>
          </p:cNvPicPr>
          <p:nvPr/>
        </p:nvPicPr>
        <p:blipFill>
          <a:blip r:embed="rId4"/>
          <a:stretch>
            <a:fillRect/>
          </a:stretch>
        </p:blipFill>
        <p:spPr>
          <a:xfrm>
            <a:off x="10027791" y="326073"/>
            <a:ext cx="13553011" cy="13456643"/>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58250E28461549A26FEE134CEE7C66" ma:contentTypeVersion="19" ma:contentTypeDescription="Create a new document." ma:contentTypeScope="" ma:versionID="a490876c7c3de6168ceefd5178641a41">
  <xsd:schema xmlns:xsd="http://www.w3.org/2001/XMLSchema" xmlns:xs="http://www.w3.org/2001/XMLSchema" xmlns:p="http://schemas.microsoft.com/office/2006/metadata/properties" xmlns:ns2="8baa391a-a220-470e-ad68-c75aff5cfd07" xmlns:ns3="29434d9d-e8dc-4aa2-b291-afd553456cbf" targetNamespace="http://schemas.microsoft.com/office/2006/metadata/properties" ma:root="true" ma:fieldsID="fb6252d46fa8a544920d0e12f72ec46c" ns2:_="" ns3:_="">
    <xsd:import namespace="8baa391a-a220-470e-ad68-c75aff5cfd07"/>
    <xsd:import namespace="29434d9d-e8dc-4aa2-b291-afd553456cb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Lastaccess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a391a-a220-470e-ad68-c75aff5cfd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4f86af2-9b22-4453-832f-5e0d4979a4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Lastaccessed" ma:index="26" nillable="true" ma:displayName="Last accessed" ma:format="DateOnly" ma:internalName="Lastaccess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9434d9d-e8dc-4aa2-b291-afd553456cb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3640dcc-a616-43c3-b1e2-93561bf9f078}" ma:internalName="TaxCatchAll" ma:showField="CatchAllData" ma:web="29434d9d-e8dc-4aa2-b291-afd553456c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2F2946-60EE-4FA9-91B8-FA76664E3872}">
  <ds:schemaRefs>
    <ds:schemaRef ds:uri="http://schemas.microsoft.com/sharepoint/v3/contenttype/forms"/>
  </ds:schemaRefs>
</ds:datastoreItem>
</file>

<file path=customXml/itemProps2.xml><?xml version="1.0" encoding="utf-8"?>
<ds:datastoreItem xmlns:ds="http://schemas.openxmlformats.org/officeDocument/2006/customXml" ds:itemID="{F4236B24-F552-4F9C-8672-94594EF380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a391a-a220-470e-ad68-c75aff5cfd07"/>
    <ds:schemaRef ds:uri="29434d9d-e8dc-4aa2-b291-afd553456c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270</TotalTime>
  <Words>355</Words>
  <Application>Microsoft Office PowerPoint</Application>
  <PresentationFormat>Custom</PresentationFormat>
  <Paragraphs>74</Paragraphs>
  <Slides>8</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vt:i4>
      </vt:variant>
    </vt:vector>
  </HeadingPairs>
  <TitlesOfParts>
    <vt:vector size="21" baseType="lpstr">
      <vt:lpstr>Arial</vt:lpstr>
      <vt:lpstr>Arial Black</vt:lpstr>
      <vt:lpstr>Calibri</vt:lpstr>
      <vt:lpstr>Helvetica Neue</vt:lpstr>
      <vt:lpstr>Helvetica Neue Medium</vt:lpstr>
      <vt:lpstr>Muli Light</vt:lpstr>
      <vt:lpstr>Nunito Sans Black</vt:lpstr>
      <vt:lpstr>Univers 55 Roman</vt:lpstr>
      <vt:lpstr>Univers 65 Bold</vt:lpstr>
      <vt:lpstr>Univers 75 Black</vt:lpstr>
      <vt:lpstr>Verdana</vt:lpstr>
      <vt:lpstr>Wingdings</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dc:creator>
  <cp:lastModifiedBy>Cristina Toderas</cp:lastModifiedBy>
  <cp:revision>5</cp:revision>
  <dcterms:modified xsi:type="dcterms:W3CDTF">2024-04-23T09:34:14Z</dcterms:modified>
</cp:coreProperties>
</file>